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696" r:id="rId1"/>
  </p:sldMasterIdLst>
  <p:notesMasterIdLst>
    <p:notesMasterId r:id="rId17"/>
  </p:notesMasterIdLst>
  <p:sldIdLst>
    <p:sldId id="256" r:id="rId2"/>
    <p:sldId id="257" r:id="rId3"/>
    <p:sldId id="262" r:id="rId4"/>
    <p:sldId id="258" r:id="rId5"/>
    <p:sldId id="263" r:id="rId6"/>
    <p:sldId id="265" r:id="rId7"/>
    <p:sldId id="266" r:id="rId8"/>
    <p:sldId id="269" r:id="rId9"/>
    <p:sldId id="270" r:id="rId10"/>
    <p:sldId id="271" r:id="rId11"/>
    <p:sldId id="272" r:id="rId12"/>
    <p:sldId id="273" r:id="rId13"/>
    <p:sldId id="275" r:id="rId14"/>
    <p:sldId id="274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CA53"/>
    <a:srgbClr val="76D53E"/>
    <a:srgbClr val="3F71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22"/>
    <p:restoredTop sz="94659"/>
  </p:normalViewPr>
  <p:slideViewPr>
    <p:cSldViewPr snapToGrid="0" snapToObjects="1">
      <p:cViewPr varScale="1">
        <p:scale>
          <a:sx n="112" d="100"/>
          <a:sy n="112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0B423F-2E39-6B43-8048-CC0282D90E0D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1AC8201-12E6-2C4D-A65B-3A97733B1BF6}">
      <dgm:prSet phldrT="[텍스트]" custT="1"/>
      <dgm:spPr/>
      <dgm:t>
        <a:bodyPr lIns="288000" tIns="288000" rIns="288000" bIns="288000"/>
        <a:lstStyle/>
        <a:p>
          <a:pPr algn="ctr" latinLnBrk="1"/>
          <a:r>
            <a:rPr lang="ko-KR" altLang="en-US" sz="2800" dirty="0">
              <a:solidFill>
                <a:schemeClr val="accent1">
                  <a:lumMod val="75000"/>
                </a:schemeClr>
              </a:solidFill>
              <a:latin typeface="KoreanDREAM2R" panose="02020600000000000000" pitchFamily="18" charset="-127"/>
              <a:ea typeface="KoreanDREAM2R" panose="02020600000000000000" pitchFamily="18" charset="-127"/>
            </a:rPr>
            <a:t>패키지</a:t>
          </a:r>
          <a:endParaRPr lang="ko-KR" altLang="en-US" sz="3500" dirty="0">
            <a:solidFill>
              <a:schemeClr val="accent1">
                <a:lumMod val="75000"/>
              </a:schemeClr>
            </a:solidFill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589CE475-9FC5-1341-8741-9518C18A5FB0}" type="parTrans" cxnId="{8A91A46C-3443-CD4E-A675-1B9CD813B278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DACD10F7-9CBF-B441-BF3A-510540EBE8AF}" type="sibTrans" cxnId="{8A91A46C-3443-CD4E-A675-1B9CD813B278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CD2EA2E8-BDD7-2D43-B8E2-49D3B3AFF1EA}">
      <dgm:prSet phldrT="[텍스트]" custT="1"/>
      <dgm:spPr/>
      <dgm:t>
        <a:bodyPr lIns="288000" tIns="288000" rIns="288000" bIns="288000"/>
        <a:lstStyle/>
        <a:p>
          <a:pPr algn="ctr" latinLnBrk="1"/>
          <a:r>
            <a:rPr lang="ko-KR" altLang="en-US" sz="2800" dirty="0">
              <a:solidFill>
                <a:schemeClr val="accent1">
                  <a:lumMod val="75000"/>
                </a:schemeClr>
              </a:solidFill>
              <a:latin typeface="KoreanDREAM2R" panose="02020600000000000000" pitchFamily="18" charset="-127"/>
              <a:ea typeface="KoreanDREAM2R" panose="02020600000000000000" pitchFamily="18" charset="-127"/>
            </a:rPr>
            <a:t>패키지</a:t>
          </a:r>
          <a:endParaRPr lang="ko-KR" altLang="en-US" sz="3500" dirty="0">
            <a:solidFill>
              <a:schemeClr val="accent1">
                <a:lumMod val="75000"/>
              </a:schemeClr>
            </a:solidFill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D9D2A50D-EFE9-9F45-A76D-45D8F2207AE9}" type="parTrans" cxnId="{B5E901AB-EC0C-B24E-A7DF-FF08BE871C63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A9373767-46BE-8348-B912-C1A459597BD4}" type="sibTrans" cxnId="{B5E901AB-EC0C-B24E-A7DF-FF08BE871C63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E8EC7B3B-5021-AE4F-86B1-5CF7A0C986CB}">
      <dgm:prSet phldrT="[텍스트]" custT="1"/>
      <dgm:spPr/>
      <dgm:t>
        <a:bodyPr lIns="360000" tIns="251999" rIns="360000" bIns="251999"/>
        <a:lstStyle/>
        <a:p>
          <a:pPr algn="l" latinLnBrk="1"/>
          <a:r>
            <a:rPr lang="ko-KR" altLang="en-US" sz="1600" dirty="0">
              <a:latin typeface="KoreanDREAM2R" panose="02020600000000000000" pitchFamily="18" charset="-127"/>
              <a:ea typeface="KoreanDREAM2R" panose="02020600000000000000" pitchFamily="18" charset="-127"/>
            </a:rPr>
            <a:t>모듈</a:t>
          </a:r>
        </a:p>
      </dgm:t>
    </dgm:pt>
    <dgm:pt modelId="{63B4199E-DE3C-634D-B1F8-B903CC9CE8FB}" type="parTrans" cxnId="{60F4B9D9-6AAD-274D-A481-C8F4F2884A33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E4EBFF8A-25AC-5B4C-9395-3FCC0CE6EE5D}" type="sibTrans" cxnId="{60F4B9D9-6AAD-274D-A481-C8F4F2884A33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DF668EEA-F3D9-8541-8F4C-95FA93C70F47}">
      <dgm:prSet phldrT="[텍스트]" custT="1"/>
      <dgm:spPr/>
      <dgm:t>
        <a:bodyPr lIns="360000" tIns="251999" rIns="360000" bIns="251999"/>
        <a:lstStyle/>
        <a:p>
          <a:pPr algn="l" latinLnBrk="1"/>
          <a:r>
            <a:rPr lang="ko-KR" altLang="en-US" sz="1200" dirty="0">
              <a:latin typeface="KoreanDREAM2R" panose="02020600000000000000" pitchFamily="18" charset="-127"/>
              <a:ea typeface="KoreanDREAM2R" panose="02020600000000000000" pitchFamily="18" charset="-127"/>
            </a:rPr>
            <a:t>클래스</a:t>
          </a:r>
        </a:p>
      </dgm:t>
    </dgm:pt>
    <dgm:pt modelId="{74302384-69AF-2749-B55B-17C2E6230F48}" type="parTrans" cxnId="{98249F22-CDCB-1843-A9DC-4983E05EA30B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92B43408-761F-1441-92DD-AE2AFEBF56AF}" type="sibTrans" cxnId="{98249F22-CDCB-1843-A9DC-4983E05EA30B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976B148D-D1F3-A544-BB3C-0F3C389B37ED}">
      <dgm:prSet phldrT="[텍스트]" custT="1"/>
      <dgm:spPr/>
      <dgm:t>
        <a:bodyPr lIns="360000" tIns="251999" rIns="360000" bIns="251999"/>
        <a:lstStyle/>
        <a:p>
          <a:pPr algn="l" latinLnBrk="1"/>
          <a:r>
            <a:rPr lang="ko-KR" altLang="en-US" sz="1200" dirty="0">
              <a:latin typeface="KoreanDREAM2R" panose="02020600000000000000" pitchFamily="18" charset="-127"/>
              <a:ea typeface="KoreanDREAM2R" panose="02020600000000000000" pitchFamily="18" charset="-127"/>
            </a:rPr>
            <a:t>함수</a:t>
          </a:r>
        </a:p>
      </dgm:t>
    </dgm:pt>
    <dgm:pt modelId="{9369B276-61F6-B045-8925-0A1411962BF1}" type="parTrans" cxnId="{00E8F67C-C261-6841-9D72-4E3DCE039495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75D3EC61-B9D2-3D43-934D-A93673C3CFC7}" type="sibTrans" cxnId="{00E8F67C-C261-6841-9D72-4E3DCE039495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545601D1-FD0F-F249-8BC5-6BE0A36C0D50}">
      <dgm:prSet phldrT="[텍스트]" custT="1"/>
      <dgm:spPr/>
      <dgm:t>
        <a:bodyPr lIns="360000" tIns="251999" rIns="360000" bIns="251999"/>
        <a:lstStyle/>
        <a:p>
          <a:pPr algn="l" latinLnBrk="1"/>
          <a:r>
            <a:rPr lang="ko-KR" altLang="en-US" sz="1600" dirty="0">
              <a:latin typeface="KoreanDREAM2R" panose="02020600000000000000" pitchFamily="18" charset="-127"/>
              <a:ea typeface="KoreanDREAM2R" panose="02020600000000000000" pitchFamily="18" charset="-127"/>
            </a:rPr>
            <a:t>모듈</a:t>
          </a:r>
        </a:p>
      </dgm:t>
    </dgm:pt>
    <dgm:pt modelId="{911C6032-3894-4F4A-AA30-30AE95B5DEBC}" type="parTrans" cxnId="{5CBD7C8A-D0FE-C546-9C23-1419E7CC21EC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1B82E96C-503C-D34C-820B-92ECE6A7D99E}" type="sibTrans" cxnId="{5CBD7C8A-D0FE-C546-9C23-1419E7CC21EC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9BD15856-4F94-904A-9AE0-A02B80519AAD}">
      <dgm:prSet phldrT="[텍스트]" custT="1"/>
      <dgm:spPr/>
      <dgm:t>
        <a:bodyPr lIns="360000" tIns="251999" rIns="360000" bIns="251999"/>
        <a:lstStyle/>
        <a:p>
          <a:pPr algn="l" latinLnBrk="1"/>
          <a:r>
            <a:rPr lang="ko-KR" altLang="en-US" sz="1200" dirty="0">
              <a:latin typeface="KoreanDREAM2R" panose="02020600000000000000" pitchFamily="18" charset="-127"/>
              <a:ea typeface="KoreanDREAM2R" panose="02020600000000000000" pitchFamily="18" charset="-127"/>
            </a:rPr>
            <a:t>클래스</a:t>
          </a:r>
        </a:p>
      </dgm:t>
    </dgm:pt>
    <dgm:pt modelId="{A494FC85-59D1-384D-B0B3-7FFE8591DE47}" type="parTrans" cxnId="{942D7362-2E93-3648-9B02-5460CD01FE6A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DB914589-A767-784D-8BCE-32F0C8DB32EB}" type="sibTrans" cxnId="{942D7362-2E93-3648-9B02-5460CD01FE6A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8FC39EDF-F131-6747-8B46-140F745C8F84}">
      <dgm:prSet phldrT="[텍스트]" custT="1"/>
      <dgm:spPr/>
      <dgm:t>
        <a:bodyPr lIns="360000" tIns="251999" rIns="360000" bIns="251999"/>
        <a:lstStyle/>
        <a:p>
          <a:pPr algn="l" latinLnBrk="1"/>
          <a:r>
            <a:rPr lang="ko-KR" altLang="en-US" sz="1200" dirty="0">
              <a:latin typeface="KoreanDREAM2R" panose="02020600000000000000" pitchFamily="18" charset="-127"/>
              <a:ea typeface="KoreanDREAM2R" panose="02020600000000000000" pitchFamily="18" charset="-127"/>
            </a:rPr>
            <a:t>함수</a:t>
          </a:r>
        </a:p>
      </dgm:t>
    </dgm:pt>
    <dgm:pt modelId="{05A882BA-5091-714F-A42C-54677CE8BD55}" type="parTrans" cxnId="{DFAA32DE-BD79-E04D-87ED-C2A82D462104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F3B32A28-C6C5-194A-910D-DF911A5257A5}" type="sibTrans" cxnId="{DFAA32DE-BD79-E04D-87ED-C2A82D462104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A10AD75B-6AB0-CF4E-A294-FAB78C1313D4}">
      <dgm:prSet phldrT="[텍스트]" custT="1"/>
      <dgm:spPr/>
      <dgm:t>
        <a:bodyPr lIns="360000" tIns="251999" rIns="360000" bIns="251999"/>
        <a:lstStyle/>
        <a:p>
          <a:pPr algn="l" latinLnBrk="1"/>
          <a:r>
            <a:rPr lang="ko-KR" altLang="en-US" sz="1600" dirty="0">
              <a:latin typeface="KoreanDREAM2R" panose="02020600000000000000" pitchFamily="18" charset="-127"/>
              <a:ea typeface="KoreanDREAM2R" panose="02020600000000000000" pitchFamily="18" charset="-127"/>
            </a:rPr>
            <a:t>모듈</a:t>
          </a:r>
        </a:p>
      </dgm:t>
    </dgm:pt>
    <dgm:pt modelId="{462017C0-F2F5-7F4F-B9A7-089974194EA4}" type="parTrans" cxnId="{96BFFE6D-1CED-5B4D-86AE-CCB30041CFD2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9DDDF2FD-AF67-2D49-8829-B476E2756F6B}" type="sibTrans" cxnId="{96BFFE6D-1CED-5B4D-86AE-CCB30041CFD2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9344AF66-6A27-EB4E-9541-F2D57B7CD694}">
      <dgm:prSet phldrT="[텍스트]" custT="1"/>
      <dgm:spPr/>
      <dgm:t>
        <a:bodyPr lIns="360000" tIns="251999" rIns="360000" bIns="251999"/>
        <a:lstStyle/>
        <a:p>
          <a:pPr algn="l" latinLnBrk="1"/>
          <a:r>
            <a:rPr lang="ko-KR" altLang="en-US" sz="1200" dirty="0">
              <a:latin typeface="KoreanDREAM2R" panose="02020600000000000000" pitchFamily="18" charset="-127"/>
              <a:ea typeface="KoreanDREAM2R" panose="02020600000000000000" pitchFamily="18" charset="-127"/>
            </a:rPr>
            <a:t>클래스</a:t>
          </a:r>
        </a:p>
      </dgm:t>
    </dgm:pt>
    <dgm:pt modelId="{0C0E837B-4C6E-5941-A6A4-3AB914C669FD}" type="parTrans" cxnId="{80F55BA4-6630-B646-B090-F9236261FF51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ADE8B66B-CA32-0242-B535-9844CB0111C1}" type="sibTrans" cxnId="{80F55BA4-6630-B646-B090-F9236261FF51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667A330A-89F8-074D-ACAD-8E75DC2A58B5}">
      <dgm:prSet phldrT="[텍스트]" custT="1"/>
      <dgm:spPr/>
      <dgm:t>
        <a:bodyPr lIns="360000" tIns="251999" rIns="360000" bIns="251999"/>
        <a:lstStyle/>
        <a:p>
          <a:pPr algn="l" latinLnBrk="1"/>
          <a:r>
            <a:rPr lang="ko-KR" altLang="en-US" sz="1200" dirty="0">
              <a:latin typeface="KoreanDREAM2R" panose="02020600000000000000" pitchFamily="18" charset="-127"/>
              <a:ea typeface="KoreanDREAM2R" panose="02020600000000000000" pitchFamily="18" charset="-127"/>
            </a:rPr>
            <a:t>함수</a:t>
          </a:r>
        </a:p>
      </dgm:t>
    </dgm:pt>
    <dgm:pt modelId="{7FDB2681-D0E9-C043-80F7-23AFC6CBA1C3}" type="parTrans" cxnId="{CE124636-7781-1A4E-A852-A987C8262427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1DDDDA5A-2283-8446-97EF-02AE357476C5}" type="sibTrans" cxnId="{CE124636-7781-1A4E-A852-A987C8262427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5D20885C-F8B7-8641-91C0-804E844A90F7}">
      <dgm:prSet phldrT="[텍스트]" custT="1"/>
      <dgm:spPr/>
      <dgm:t>
        <a:bodyPr lIns="360000" tIns="251999" rIns="360000" bIns="251999"/>
        <a:lstStyle/>
        <a:p>
          <a:pPr algn="l" latinLnBrk="1"/>
          <a:r>
            <a:rPr lang="ko-KR" altLang="en-US" sz="1600" dirty="0">
              <a:latin typeface="KoreanDREAM2R" panose="02020600000000000000" pitchFamily="18" charset="-127"/>
              <a:ea typeface="KoreanDREAM2R" panose="02020600000000000000" pitchFamily="18" charset="-127"/>
            </a:rPr>
            <a:t>모듈</a:t>
          </a:r>
        </a:p>
      </dgm:t>
    </dgm:pt>
    <dgm:pt modelId="{6292009E-6470-5845-925D-05A97972E1B2}" type="parTrans" cxnId="{4A0F0110-0AD3-4A4C-BA5A-F6253D79EE75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F336CE74-31FF-CE42-A938-C02D8CD3FFDC}" type="sibTrans" cxnId="{4A0F0110-0AD3-4A4C-BA5A-F6253D79EE75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FC38C5AF-D34B-ED45-BB45-0127500D01EB}">
      <dgm:prSet phldrT="[텍스트]" custT="1"/>
      <dgm:spPr/>
      <dgm:t>
        <a:bodyPr lIns="360000" tIns="251999" rIns="360000" bIns="251999"/>
        <a:lstStyle/>
        <a:p>
          <a:pPr algn="l" latinLnBrk="1"/>
          <a:r>
            <a:rPr lang="ko-KR" altLang="en-US" sz="1200" dirty="0">
              <a:latin typeface="KoreanDREAM2R" panose="02020600000000000000" pitchFamily="18" charset="-127"/>
              <a:ea typeface="KoreanDREAM2R" panose="02020600000000000000" pitchFamily="18" charset="-127"/>
            </a:rPr>
            <a:t>클래스</a:t>
          </a:r>
        </a:p>
      </dgm:t>
    </dgm:pt>
    <dgm:pt modelId="{B73FF6BA-20EE-DF44-8BED-9C51FF5CAD4B}" type="parTrans" cxnId="{D00BAFE1-F419-9E4A-800D-08AF482A721E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A84E9282-FF5F-E943-938C-5DCA91E005D0}" type="sibTrans" cxnId="{D00BAFE1-F419-9E4A-800D-08AF482A721E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8D860A21-6C96-B046-8419-6738677A586A}">
      <dgm:prSet phldrT="[텍스트]" custT="1"/>
      <dgm:spPr/>
      <dgm:t>
        <a:bodyPr lIns="360000" tIns="251999" rIns="360000" bIns="251999"/>
        <a:lstStyle/>
        <a:p>
          <a:pPr algn="l" latinLnBrk="1"/>
          <a:r>
            <a:rPr lang="ko-KR" altLang="en-US" sz="1200" dirty="0">
              <a:latin typeface="KoreanDREAM2R" panose="02020600000000000000" pitchFamily="18" charset="-127"/>
              <a:ea typeface="KoreanDREAM2R" panose="02020600000000000000" pitchFamily="18" charset="-127"/>
            </a:rPr>
            <a:t>함수</a:t>
          </a:r>
        </a:p>
      </dgm:t>
    </dgm:pt>
    <dgm:pt modelId="{F7848C30-701F-E843-9FA5-F4F93DE918C5}" type="parTrans" cxnId="{2A4E3ECC-255D-2F4F-8803-7D4B233CDAAF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C5853253-714E-ED4C-BA08-E8F135345BB7}" type="sibTrans" cxnId="{2A4E3ECC-255D-2F4F-8803-7D4B233CDAAF}">
      <dgm:prSet/>
      <dgm:spPr/>
      <dgm:t>
        <a:bodyPr/>
        <a:lstStyle/>
        <a:p>
          <a:pPr algn="l" latinLnBrk="1"/>
          <a:endParaRPr lang="ko-KR" altLang="en-US">
            <a:latin typeface="KoreanDREAM2R" panose="02020600000000000000" pitchFamily="18" charset="-127"/>
            <a:ea typeface="KoreanDREAM2R" panose="02020600000000000000" pitchFamily="18" charset="-127"/>
          </a:endParaRPr>
        </a:p>
      </dgm:t>
    </dgm:pt>
    <dgm:pt modelId="{8152BE06-79DF-0544-890B-9116846F73D0}" type="pres">
      <dgm:prSet presAssocID="{8D0B423F-2E39-6B43-8048-CC0282D90E0D}" presName="theList" presStyleCnt="0">
        <dgm:presLayoutVars>
          <dgm:dir/>
          <dgm:animLvl val="lvl"/>
          <dgm:resizeHandles val="exact"/>
        </dgm:presLayoutVars>
      </dgm:prSet>
      <dgm:spPr/>
    </dgm:pt>
    <dgm:pt modelId="{A062FC61-0A17-D84A-BB37-8FFDB2ED38B5}" type="pres">
      <dgm:prSet presAssocID="{31AC8201-12E6-2C4D-A65B-3A97733B1BF6}" presName="compNode" presStyleCnt="0"/>
      <dgm:spPr/>
    </dgm:pt>
    <dgm:pt modelId="{37F2E663-8744-8D43-B7CC-32B20E825FCE}" type="pres">
      <dgm:prSet presAssocID="{31AC8201-12E6-2C4D-A65B-3A97733B1BF6}" presName="aNode" presStyleLbl="bgShp" presStyleIdx="0" presStyleCnt="2"/>
      <dgm:spPr/>
    </dgm:pt>
    <dgm:pt modelId="{153271C3-990F-984F-AD43-79C200DDDCA6}" type="pres">
      <dgm:prSet presAssocID="{31AC8201-12E6-2C4D-A65B-3A97733B1BF6}" presName="textNode" presStyleLbl="bgShp" presStyleIdx="0" presStyleCnt="2"/>
      <dgm:spPr/>
    </dgm:pt>
    <dgm:pt modelId="{A00DA09C-AC6D-8249-B7CF-2192939B8265}" type="pres">
      <dgm:prSet presAssocID="{31AC8201-12E6-2C4D-A65B-3A97733B1BF6}" presName="compChildNode" presStyleCnt="0"/>
      <dgm:spPr/>
    </dgm:pt>
    <dgm:pt modelId="{41726074-9D8E-AB44-85D5-7978AAE1ED04}" type="pres">
      <dgm:prSet presAssocID="{31AC8201-12E6-2C4D-A65B-3A97733B1BF6}" presName="theInnerList" presStyleCnt="0"/>
      <dgm:spPr/>
    </dgm:pt>
    <dgm:pt modelId="{1CD56A9A-C2CC-4944-9E0C-4F1143163AED}" type="pres">
      <dgm:prSet presAssocID="{E8EC7B3B-5021-AE4F-86B1-5CF7A0C986CB}" presName="childNode" presStyleLbl="node1" presStyleIdx="0" presStyleCnt="4">
        <dgm:presLayoutVars>
          <dgm:bulletEnabled val="1"/>
        </dgm:presLayoutVars>
      </dgm:prSet>
      <dgm:spPr/>
    </dgm:pt>
    <dgm:pt modelId="{3693ED2E-1A8E-344F-856D-A44DF8872D9D}" type="pres">
      <dgm:prSet presAssocID="{E8EC7B3B-5021-AE4F-86B1-5CF7A0C986CB}" presName="aSpace2" presStyleCnt="0"/>
      <dgm:spPr/>
    </dgm:pt>
    <dgm:pt modelId="{8923DE4C-3428-4A4F-B9F2-3F7B70176A4D}" type="pres">
      <dgm:prSet presAssocID="{545601D1-FD0F-F249-8BC5-6BE0A36C0D50}" presName="childNode" presStyleLbl="node1" presStyleIdx="1" presStyleCnt="4">
        <dgm:presLayoutVars>
          <dgm:bulletEnabled val="1"/>
        </dgm:presLayoutVars>
      </dgm:prSet>
      <dgm:spPr/>
    </dgm:pt>
    <dgm:pt modelId="{7AAB8F17-C046-0247-A472-99DFC2CB3BAC}" type="pres">
      <dgm:prSet presAssocID="{31AC8201-12E6-2C4D-A65B-3A97733B1BF6}" presName="aSpace" presStyleCnt="0"/>
      <dgm:spPr/>
    </dgm:pt>
    <dgm:pt modelId="{3DBFAF2C-600D-1446-85B0-718D83371ADB}" type="pres">
      <dgm:prSet presAssocID="{CD2EA2E8-BDD7-2D43-B8E2-49D3B3AFF1EA}" presName="compNode" presStyleCnt="0"/>
      <dgm:spPr/>
    </dgm:pt>
    <dgm:pt modelId="{98544C7B-DB20-5448-AB5A-CD34B0238301}" type="pres">
      <dgm:prSet presAssocID="{CD2EA2E8-BDD7-2D43-B8E2-49D3B3AFF1EA}" presName="aNode" presStyleLbl="bgShp" presStyleIdx="1" presStyleCnt="2"/>
      <dgm:spPr/>
    </dgm:pt>
    <dgm:pt modelId="{F4E5E951-912D-EB40-8234-3591B554E2F7}" type="pres">
      <dgm:prSet presAssocID="{CD2EA2E8-BDD7-2D43-B8E2-49D3B3AFF1EA}" presName="textNode" presStyleLbl="bgShp" presStyleIdx="1" presStyleCnt="2"/>
      <dgm:spPr/>
    </dgm:pt>
    <dgm:pt modelId="{8BAD830D-067E-034D-875D-70AD12B3A7C6}" type="pres">
      <dgm:prSet presAssocID="{CD2EA2E8-BDD7-2D43-B8E2-49D3B3AFF1EA}" presName="compChildNode" presStyleCnt="0"/>
      <dgm:spPr/>
    </dgm:pt>
    <dgm:pt modelId="{3074348A-662E-D744-BB8B-D3775A1A65DB}" type="pres">
      <dgm:prSet presAssocID="{CD2EA2E8-BDD7-2D43-B8E2-49D3B3AFF1EA}" presName="theInnerList" presStyleCnt="0"/>
      <dgm:spPr/>
    </dgm:pt>
    <dgm:pt modelId="{639EA6D9-35C4-B946-B712-635351F934FF}" type="pres">
      <dgm:prSet presAssocID="{A10AD75B-6AB0-CF4E-A294-FAB78C1313D4}" presName="childNode" presStyleLbl="node1" presStyleIdx="2" presStyleCnt="4">
        <dgm:presLayoutVars>
          <dgm:bulletEnabled val="1"/>
        </dgm:presLayoutVars>
      </dgm:prSet>
      <dgm:spPr/>
    </dgm:pt>
    <dgm:pt modelId="{540AF489-9DC2-0345-8CFD-69B10261674D}" type="pres">
      <dgm:prSet presAssocID="{A10AD75B-6AB0-CF4E-A294-FAB78C1313D4}" presName="aSpace2" presStyleCnt="0"/>
      <dgm:spPr/>
    </dgm:pt>
    <dgm:pt modelId="{D85DDEA8-AF3A-184A-AB54-F27FDA7D22CA}" type="pres">
      <dgm:prSet presAssocID="{5D20885C-F8B7-8641-91C0-804E844A90F7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4A0F0110-0AD3-4A4C-BA5A-F6253D79EE75}" srcId="{CD2EA2E8-BDD7-2D43-B8E2-49D3B3AFF1EA}" destId="{5D20885C-F8B7-8641-91C0-804E844A90F7}" srcOrd="1" destOrd="0" parTransId="{6292009E-6470-5845-925D-05A97972E1B2}" sibTransId="{F336CE74-31FF-CE42-A938-C02D8CD3FFDC}"/>
    <dgm:cxn modelId="{D68B7D10-5BF0-A148-A548-EE3C95512A7C}" type="presOf" srcId="{8D860A21-6C96-B046-8419-6738677A586A}" destId="{D85DDEA8-AF3A-184A-AB54-F27FDA7D22CA}" srcOrd="0" destOrd="2" presId="urn:microsoft.com/office/officeart/2005/8/layout/lProcess2"/>
    <dgm:cxn modelId="{98249F22-CDCB-1843-A9DC-4983E05EA30B}" srcId="{E8EC7B3B-5021-AE4F-86B1-5CF7A0C986CB}" destId="{DF668EEA-F3D9-8541-8F4C-95FA93C70F47}" srcOrd="0" destOrd="0" parTransId="{74302384-69AF-2749-B55B-17C2E6230F48}" sibTransId="{92B43408-761F-1441-92DD-AE2AFEBF56AF}"/>
    <dgm:cxn modelId="{BCF5E62B-D614-8840-BBA6-C52195A63595}" type="presOf" srcId="{CD2EA2E8-BDD7-2D43-B8E2-49D3B3AFF1EA}" destId="{F4E5E951-912D-EB40-8234-3591B554E2F7}" srcOrd="1" destOrd="0" presId="urn:microsoft.com/office/officeart/2005/8/layout/lProcess2"/>
    <dgm:cxn modelId="{CE124636-7781-1A4E-A852-A987C8262427}" srcId="{A10AD75B-6AB0-CF4E-A294-FAB78C1313D4}" destId="{667A330A-89F8-074D-ACAD-8E75DC2A58B5}" srcOrd="1" destOrd="0" parTransId="{7FDB2681-D0E9-C043-80F7-23AFC6CBA1C3}" sibTransId="{1DDDDA5A-2283-8446-97EF-02AE357476C5}"/>
    <dgm:cxn modelId="{9C912742-6D0F-184E-BF6A-D914769BCF8A}" type="presOf" srcId="{8FC39EDF-F131-6747-8B46-140F745C8F84}" destId="{8923DE4C-3428-4A4F-B9F2-3F7B70176A4D}" srcOrd="0" destOrd="2" presId="urn:microsoft.com/office/officeart/2005/8/layout/lProcess2"/>
    <dgm:cxn modelId="{BF843044-B203-F74E-BDD9-E014871CCECF}" type="presOf" srcId="{31AC8201-12E6-2C4D-A65B-3A97733B1BF6}" destId="{37F2E663-8744-8D43-B7CC-32B20E825FCE}" srcOrd="0" destOrd="0" presId="urn:microsoft.com/office/officeart/2005/8/layout/lProcess2"/>
    <dgm:cxn modelId="{146B154F-F9F5-FD47-9AAE-27B6B87D343D}" type="presOf" srcId="{9344AF66-6A27-EB4E-9541-F2D57B7CD694}" destId="{639EA6D9-35C4-B946-B712-635351F934FF}" srcOrd="0" destOrd="1" presId="urn:microsoft.com/office/officeart/2005/8/layout/lProcess2"/>
    <dgm:cxn modelId="{F7346C52-9298-564A-AD29-632258ACD35C}" type="presOf" srcId="{A10AD75B-6AB0-CF4E-A294-FAB78C1313D4}" destId="{639EA6D9-35C4-B946-B712-635351F934FF}" srcOrd="0" destOrd="0" presId="urn:microsoft.com/office/officeart/2005/8/layout/lProcess2"/>
    <dgm:cxn modelId="{33262E56-ACE8-514D-8A1B-B598250DC96F}" type="presOf" srcId="{31AC8201-12E6-2C4D-A65B-3A97733B1BF6}" destId="{153271C3-990F-984F-AD43-79C200DDDCA6}" srcOrd="1" destOrd="0" presId="urn:microsoft.com/office/officeart/2005/8/layout/lProcess2"/>
    <dgm:cxn modelId="{BEFAA85B-7400-634F-8A69-0AA67B3CD5E7}" type="presOf" srcId="{667A330A-89F8-074D-ACAD-8E75DC2A58B5}" destId="{639EA6D9-35C4-B946-B712-635351F934FF}" srcOrd="0" destOrd="2" presId="urn:microsoft.com/office/officeart/2005/8/layout/lProcess2"/>
    <dgm:cxn modelId="{942D7362-2E93-3648-9B02-5460CD01FE6A}" srcId="{545601D1-FD0F-F249-8BC5-6BE0A36C0D50}" destId="{9BD15856-4F94-904A-9AE0-A02B80519AAD}" srcOrd="0" destOrd="0" parTransId="{A494FC85-59D1-384D-B0B3-7FFE8591DE47}" sibTransId="{DB914589-A767-784D-8BCE-32F0C8DB32EB}"/>
    <dgm:cxn modelId="{8A91A46C-3443-CD4E-A675-1B9CD813B278}" srcId="{8D0B423F-2E39-6B43-8048-CC0282D90E0D}" destId="{31AC8201-12E6-2C4D-A65B-3A97733B1BF6}" srcOrd="0" destOrd="0" parTransId="{589CE475-9FC5-1341-8741-9518C18A5FB0}" sibTransId="{DACD10F7-9CBF-B441-BF3A-510540EBE8AF}"/>
    <dgm:cxn modelId="{96BFFE6D-1CED-5B4D-86AE-CCB30041CFD2}" srcId="{CD2EA2E8-BDD7-2D43-B8E2-49D3B3AFF1EA}" destId="{A10AD75B-6AB0-CF4E-A294-FAB78C1313D4}" srcOrd="0" destOrd="0" parTransId="{462017C0-F2F5-7F4F-B9A7-089974194EA4}" sibTransId="{9DDDF2FD-AF67-2D49-8829-B476E2756F6B}"/>
    <dgm:cxn modelId="{2D8BE877-5635-2146-83B7-2C4B9EC4E0F2}" type="presOf" srcId="{DF668EEA-F3D9-8541-8F4C-95FA93C70F47}" destId="{1CD56A9A-C2CC-4944-9E0C-4F1143163AED}" srcOrd="0" destOrd="1" presId="urn:microsoft.com/office/officeart/2005/8/layout/lProcess2"/>
    <dgm:cxn modelId="{00E8F67C-C261-6841-9D72-4E3DCE039495}" srcId="{E8EC7B3B-5021-AE4F-86B1-5CF7A0C986CB}" destId="{976B148D-D1F3-A544-BB3C-0F3C389B37ED}" srcOrd="1" destOrd="0" parTransId="{9369B276-61F6-B045-8925-0A1411962BF1}" sibTransId="{75D3EC61-B9D2-3D43-934D-A93673C3CFC7}"/>
    <dgm:cxn modelId="{5CBD7C8A-D0FE-C546-9C23-1419E7CC21EC}" srcId="{31AC8201-12E6-2C4D-A65B-3A97733B1BF6}" destId="{545601D1-FD0F-F249-8BC5-6BE0A36C0D50}" srcOrd="1" destOrd="0" parTransId="{911C6032-3894-4F4A-AA30-30AE95B5DEBC}" sibTransId="{1B82E96C-503C-D34C-820B-92ECE6A7D99E}"/>
    <dgm:cxn modelId="{3B77F88E-A8CD-D244-92F7-BB09A5A94DBA}" type="presOf" srcId="{976B148D-D1F3-A544-BB3C-0F3C389B37ED}" destId="{1CD56A9A-C2CC-4944-9E0C-4F1143163AED}" srcOrd="0" destOrd="2" presId="urn:microsoft.com/office/officeart/2005/8/layout/lProcess2"/>
    <dgm:cxn modelId="{80F55BA4-6630-B646-B090-F9236261FF51}" srcId="{A10AD75B-6AB0-CF4E-A294-FAB78C1313D4}" destId="{9344AF66-6A27-EB4E-9541-F2D57B7CD694}" srcOrd="0" destOrd="0" parTransId="{0C0E837B-4C6E-5941-A6A4-3AB914C669FD}" sibTransId="{ADE8B66B-CA32-0242-B535-9844CB0111C1}"/>
    <dgm:cxn modelId="{B5E901AB-EC0C-B24E-A7DF-FF08BE871C63}" srcId="{8D0B423F-2E39-6B43-8048-CC0282D90E0D}" destId="{CD2EA2E8-BDD7-2D43-B8E2-49D3B3AFF1EA}" srcOrd="1" destOrd="0" parTransId="{D9D2A50D-EFE9-9F45-A76D-45D8F2207AE9}" sibTransId="{A9373767-46BE-8348-B912-C1A459597BD4}"/>
    <dgm:cxn modelId="{A55701B3-5BEB-4245-9F69-A67746B2D369}" type="presOf" srcId="{CD2EA2E8-BDD7-2D43-B8E2-49D3B3AFF1EA}" destId="{98544C7B-DB20-5448-AB5A-CD34B0238301}" srcOrd="0" destOrd="0" presId="urn:microsoft.com/office/officeart/2005/8/layout/lProcess2"/>
    <dgm:cxn modelId="{540613BA-8A64-FE41-83F6-232560DB3C2A}" type="presOf" srcId="{9BD15856-4F94-904A-9AE0-A02B80519AAD}" destId="{8923DE4C-3428-4A4F-B9F2-3F7B70176A4D}" srcOrd="0" destOrd="1" presId="urn:microsoft.com/office/officeart/2005/8/layout/lProcess2"/>
    <dgm:cxn modelId="{CE80CABE-914D-994C-B640-73CD264C352F}" type="presOf" srcId="{E8EC7B3B-5021-AE4F-86B1-5CF7A0C986CB}" destId="{1CD56A9A-C2CC-4944-9E0C-4F1143163AED}" srcOrd="0" destOrd="0" presId="urn:microsoft.com/office/officeart/2005/8/layout/lProcess2"/>
    <dgm:cxn modelId="{64AF76CB-A096-5040-AC54-7059E2AAA4A5}" type="presOf" srcId="{545601D1-FD0F-F249-8BC5-6BE0A36C0D50}" destId="{8923DE4C-3428-4A4F-B9F2-3F7B70176A4D}" srcOrd="0" destOrd="0" presId="urn:microsoft.com/office/officeart/2005/8/layout/lProcess2"/>
    <dgm:cxn modelId="{2A4E3ECC-255D-2F4F-8803-7D4B233CDAAF}" srcId="{5D20885C-F8B7-8641-91C0-804E844A90F7}" destId="{8D860A21-6C96-B046-8419-6738677A586A}" srcOrd="1" destOrd="0" parTransId="{F7848C30-701F-E843-9FA5-F4F93DE918C5}" sibTransId="{C5853253-714E-ED4C-BA08-E8F135345BB7}"/>
    <dgm:cxn modelId="{60F4B9D9-6AAD-274D-A481-C8F4F2884A33}" srcId="{31AC8201-12E6-2C4D-A65B-3A97733B1BF6}" destId="{E8EC7B3B-5021-AE4F-86B1-5CF7A0C986CB}" srcOrd="0" destOrd="0" parTransId="{63B4199E-DE3C-634D-B1F8-B903CC9CE8FB}" sibTransId="{E4EBFF8A-25AC-5B4C-9395-3FCC0CE6EE5D}"/>
    <dgm:cxn modelId="{DFAA32DE-BD79-E04D-87ED-C2A82D462104}" srcId="{545601D1-FD0F-F249-8BC5-6BE0A36C0D50}" destId="{8FC39EDF-F131-6747-8B46-140F745C8F84}" srcOrd="1" destOrd="0" parTransId="{05A882BA-5091-714F-A42C-54677CE8BD55}" sibTransId="{F3B32A28-C6C5-194A-910D-DF911A5257A5}"/>
    <dgm:cxn modelId="{D00BAFE1-F419-9E4A-800D-08AF482A721E}" srcId="{5D20885C-F8B7-8641-91C0-804E844A90F7}" destId="{FC38C5AF-D34B-ED45-BB45-0127500D01EB}" srcOrd="0" destOrd="0" parTransId="{B73FF6BA-20EE-DF44-8BED-9C51FF5CAD4B}" sibTransId="{A84E9282-FF5F-E943-938C-5DCA91E005D0}"/>
    <dgm:cxn modelId="{84F249EE-E3C9-EA43-BBED-239CAF717004}" type="presOf" srcId="{5D20885C-F8B7-8641-91C0-804E844A90F7}" destId="{D85DDEA8-AF3A-184A-AB54-F27FDA7D22CA}" srcOrd="0" destOrd="0" presId="urn:microsoft.com/office/officeart/2005/8/layout/lProcess2"/>
    <dgm:cxn modelId="{448B79F5-44D9-0048-81AA-57F2193CFD91}" type="presOf" srcId="{FC38C5AF-D34B-ED45-BB45-0127500D01EB}" destId="{D85DDEA8-AF3A-184A-AB54-F27FDA7D22CA}" srcOrd="0" destOrd="1" presId="urn:microsoft.com/office/officeart/2005/8/layout/lProcess2"/>
    <dgm:cxn modelId="{AF5C4CFB-56DD-3E4E-9400-3C9D8CA0F5E7}" type="presOf" srcId="{8D0B423F-2E39-6B43-8048-CC0282D90E0D}" destId="{8152BE06-79DF-0544-890B-9116846F73D0}" srcOrd="0" destOrd="0" presId="urn:microsoft.com/office/officeart/2005/8/layout/lProcess2"/>
    <dgm:cxn modelId="{35138FC5-8D8A-C244-8C99-546A4F6FBD24}" type="presParOf" srcId="{8152BE06-79DF-0544-890B-9116846F73D0}" destId="{A062FC61-0A17-D84A-BB37-8FFDB2ED38B5}" srcOrd="0" destOrd="0" presId="urn:microsoft.com/office/officeart/2005/8/layout/lProcess2"/>
    <dgm:cxn modelId="{AFF185DD-9F35-D243-8ED1-A5DAA9FC6980}" type="presParOf" srcId="{A062FC61-0A17-D84A-BB37-8FFDB2ED38B5}" destId="{37F2E663-8744-8D43-B7CC-32B20E825FCE}" srcOrd="0" destOrd="0" presId="urn:microsoft.com/office/officeart/2005/8/layout/lProcess2"/>
    <dgm:cxn modelId="{DBD18E0F-70DB-2C4E-8ABD-7777F5BCA0F4}" type="presParOf" srcId="{A062FC61-0A17-D84A-BB37-8FFDB2ED38B5}" destId="{153271C3-990F-984F-AD43-79C200DDDCA6}" srcOrd="1" destOrd="0" presId="urn:microsoft.com/office/officeart/2005/8/layout/lProcess2"/>
    <dgm:cxn modelId="{3FD8BF60-1A6D-0945-8F58-EB436BEF20DD}" type="presParOf" srcId="{A062FC61-0A17-D84A-BB37-8FFDB2ED38B5}" destId="{A00DA09C-AC6D-8249-B7CF-2192939B8265}" srcOrd="2" destOrd="0" presId="urn:microsoft.com/office/officeart/2005/8/layout/lProcess2"/>
    <dgm:cxn modelId="{B894D9EA-087F-7046-81A7-345A97021EE2}" type="presParOf" srcId="{A00DA09C-AC6D-8249-B7CF-2192939B8265}" destId="{41726074-9D8E-AB44-85D5-7978AAE1ED04}" srcOrd="0" destOrd="0" presId="urn:microsoft.com/office/officeart/2005/8/layout/lProcess2"/>
    <dgm:cxn modelId="{2D78F720-06FC-EA48-A96D-70B4397B86EC}" type="presParOf" srcId="{41726074-9D8E-AB44-85D5-7978AAE1ED04}" destId="{1CD56A9A-C2CC-4944-9E0C-4F1143163AED}" srcOrd="0" destOrd="0" presId="urn:microsoft.com/office/officeart/2005/8/layout/lProcess2"/>
    <dgm:cxn modelId="{AA98FABD-3F40-4346-BEB9-635B8D847641}" type="presParOf" srcId="{41726074-9D8E-AB44-85D5-7978AAE1ED04}" destId="{3693ED2E-1A8E-344F-856D-A44DF8872D9D}" srcOrd="1" destOrd="0" presId="urn:microsoft.com/office/officeart/2005/8/layout/lProcess2"/>
    <dgm:cxn modelId="{F17388E4-3D0D-534D-A6E5-4E5A54D2BB56}" type="presParOf" srcId="{41726074-9D8E-AB44-85D5-7978AAE1ED04}" destId="{8923DE4C-3428-4A4F-B9F2-3F7B70176A4D}" srcOrd="2" destOrd="0" presId="urn:microsoft.com/office/officeart/2005/8/layout/lProcess2"/>
    <dgm:cxn modelId="{EC043B88-08CA-5E4D-9EEA-5C7F100B2423}" type="presParOf" srcId="{8152BE06-79DF-0544-890B-9116846F73D0}" destId="{7AAB8F17-C046-0247-A472-99DFC2CB3BAC}" srcOrd="1" destOrd="0" presId="urn:microsoft.com/office/officeart/2005/8/layout/lProcess2"/>
    <dgm:cxn modelId="{108A9984-C2DD-0D4A-8702-C029391C94C0}" type="presParOf" srcId="{8152BE06-79DF-0544-890B-9116846F73D0}" destId="{3DBFAF2C-600D-1446-85B0-718D83371ADB}" srcOrd="2" destOrd="0" presId="urn:microsoft.com/office/officeart/2005/8/layout/lProcess2"/>
    <dgm:cxn modelId="{3C763499-EE28-FE49-B379-51495581E6EA}" type="presParOf" srcId="{3DBFAF2C-600D-1446-85B0-718D83371ADB}" destId="{98544C7B-DB20-5448-AB5A-CD34B0238301}" srcOrd="0" destOrd="0" presId="urn:microsoft.com/office/officeart/2005/8/layout/lProcess2"/>
    <dgm:cxn modelId="{319DD29C-F1FC-F248-BF23-FB08103E7005}" type="presParOf" srcId="{3DBFAF2C-600D-1446-85B0-718D83371ADB}" destId="{F4E5E951-912D-EB40-8234-3591B554E2F7}" srcOrd="1" destOrd="0" presId="urn:microsoft.com/office/officeart/2005/8/layout/lProcess2"/>
    <dgm:cxn modelId="{9E9CCED2-7078-7042-98AD-140F501FC7B4}" type="presParOf" srcId="{3DBFAF2C-600D-1446-85B0-718D83371ADB}" destId="{8BAD830D-067E-034D-875D-70AD12B3A7C6}" srcOrd="2" destOrd="0" presId="urn:microsoft.com/office/officeart/2005/8/layout/lProcess2"/>
    <dgm:cxn modelId="{5DA04EE6-61A8-F140-99BC-B80A94FFED69}" type="presParOf" srcId="{8BAD830D-067E-034D-875D-70AD12B3A7C6}" destId="{3074348A-662E-D744-BB8B-D3775A1A65DB}" srcOrd="0" destOrd="0" presId="urn:microsoft.com/office/officeart/2005/8/layout/lProcess2"/>
    <dgm:cxn modelId="{5EE3749E-AD25-E34B-A28A-D55DABA0C1F6}" type="presParOf" srcId="{3074348A-662E-D744-BB8B-D3775A1A65DB}" destId="{639EA6D9-35C4-B946-B712-635351F934FF}" srcOrd="0" destOrd="0" presId="urn:microsoft.com/office/officeart/2005/8/layout/lProcess2"/>
    <dgm:cxn modelId="{5A6F4254-12FC-0040-882E-5AD88C7181AD}" type="presParOf" srcId="{3074348A-662E-D744-BB8B-D3775A1A65DB}" destId="{540AF489-9DC2-0345-8CFD-69B10261674D}" srcOrd="1" destOrd="0" presId="urn:microsoft.com/office/officeart/2005/8/layout/lProcess2"/>
    <dgm:cxn modelId="{D6DAAE2C-0CE9-D449-938E-CBBE64B3E51A}" type="presParOf" srcId="{3074348A-662E-D744-BB8B-D3775A1A65DB}" destId="{D85DDEA8-AF3A-184A-AB54-F27FDA7D22CA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2E663-8744-8D43-B7CC-32B20E825FCE}">
      <dsp:nvSpPr>
        <dsp:cNvPr id="0" name=""/>
        <dsp:cNvSpPr/>
      </dsp:nvSpPr>
      <dsp:spPr>
        <a:xfrm>
          <a:off x="1895" y="0"/>
          <a:ext cx="1823619" cy="43387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288000" rIns="288000" bIns="28800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accent1">
                  <a:lumMod val="75000"/>
                </a:schemeClr>
              </a:solidFill>
              <a:latin typeface="KoreanDREAM2R" panose="02020600000000000000" pitchFamily="18" charset="-127"/>
              <a:ea typeface="KoreanDREAM2R" panose="02020600000000000000" pitchFamily="18" charset="-127"/>
            </a:rPr>
            <a:t>패키지</a:t>
          </a:r>
          <a:endParaRPr lang="ko-KR" altLang="en-US" sz="3500" kern="1200" dirty="0">
            <a:solidFill>
              <a:schemeClr val="accent1">
                <a:lumMod val="75000"/>
              </a:schemeClr>
            </a:solidFill>
            <a:latin typeface="KoreanDREAM2R" panose="02020600000000000000" pitchFamily="18" charset="-127"/>
            <a:ea typeface="KoreanDREAM2R" panose="02020600000000000000" pitchFamily="18" charset="-127"/>
          </a:endParaRPr>
        </a:p>
      </dsp:txBody>
      <dsp:txXfrm>
        <a:off x="1895" y="0"/>
        <a:ext cx="1823619" cy="1301617"/>
      </dsp:txXfrm>
    </dsp:sp>
    <dsp:sp modelId="{1CD56A9A-C2CC-4944-9E0C-4F1143163AED}">
      <dsp:nvSpPr>
        <dsp:cNvPr id="0" name=""/>
        <dsp:cNvSpPr/>
      </dsp:nvSpPr>
      <dsp:spPr>
        <a:xfrm>
          <a:off x="184257" y="1302888"/>
          <a:ext cx="1458895" cy="13081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0" tIns="251999" rIns="360000" bIns="251999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reanDREAM2R" panose="02020600000000000000" pitchFamily="18" charset="-127"/>
              <a:ea typeface="KoreanDREAM2R" panose="02020600000000000000" pitchFamily="18" charset="-127"/>
            </a:rPr>
            <a:t>모듈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KoreanDREAM2R" panose="02020600000000000000" pitchFamily="18" charset="-127"/>
              <a:ea typeface="KoreanDREAM2R" panose="02020600000000000000" pitchFamily="18" charset="-127"/>
            </a:rPr>
            <a:t>클래스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KoreanDREAM2R" panose="02020600000000000000" pitchFamily="18" charset="-127"/>
              <a:ea typeface="KoreanDREAM2R" panose="02020600000000000000" pitchFamily="18" charset="-127"/>
            </a:rPr>
            <a:t>함수</a:t>
          </a:r>
        </a:p>
      </dsp:txBody>
      <dsp:txXfrm>
        <a:off x="222572" y="1341203"/>
        <a:ext cx="1382265" cy="1231554"/>
      </dsp:txXfrm>
    </dsp:sp>
    <dsp:sp modelId="{8923DE4C-3428-4A4F-B9F2-3F7B70176A4D}">
      <dsp:nvSpPr>
        <dsp:cNvPr id="0" name=""/>
        <dsp:cNvSpPr/>
      </dsp:nvSpPr>
      <dsp:spPr>
        <a:xfrm>
          <a:off x="184257" y="2812332"/>
          <a:ext cx="1458895" cy="13081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0" tIns="251999" rIns="360000" bIns="251999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reanDREAM2R" panose="02020600000000000000" pitchFamily="18" charset="-127"/>
              <a:ea typeface="KoreanDREAM2R" panose="02020600000000000000" pitchFamily="18" charset="-127"/>
            </a:rPr>
            <a:t>모듈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KoreanDREAM2R" panose="02020600000000000000" pitchFamily="18" charset="-127"/>
              <a:ea typeface="KoreanDREAM2R" panose="02020600000000000000" pitchFamily="18" charset="-127"/>
            </a:rPr>
            <a:t>클래스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KoreanDREAM2R" panose="02020600000000000000" pitchFamily="18" charset="-127"/>
              <a:ea typeface="KoreanDREAM2R" panose="02020600000000000000" pitchFamily="18" charset="-127"/>
            </a:rPr>
            <a:t>함수</a:t>
          </a:r>
        </a:p>
      </dsp:txBody>
      <dsp:txXfrm>
        <a:off x="222572" y="2850647"/>
        <a:ext cx="1382265" cy="1231554"/>
      </dsp:txXfrm>
    </dsp:sp>
    <dsp:sp modelId="{98544C7B-DB20-5448-AB5A-CD34B0238301}">
      <dsp:nvSpPr>
        <dsp:cNvPr id="0" name=""/>
        <dsp:cNvSpPr/>
      </dsp:nvSpPr>
      <dsp:spPr>
        <a:xfrm>
          <a:off x="1962286" y="0"/>
          <a:ext cx="1823619" cy="43387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288000" rIns="288000" bIns="28800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accent1">
                  <a:lumMod val="75000"/>
                </a:schemeClr>
              </a:solidFill>
              <a:latin typeface="KoreanDREAM2R" panose="02020600000000000000" pitchFamily="18" charset="-127"/>
              <a:ea typeface="KoreanDREAM2R" panose="02020600000000000000" pitchFamily="18" charset="-127"/>
            </a:rPr>
            <a:t>패키지</a:t>
          </a:r>
          <a:endParaRPr lang="ko-KR" altLang="en-US" sz="3500" kern="1200" dirty="0">
            <a:solidFill>
              <a:schemeClr val="accent1">
                <a:lumMod val="75000"/>
              </a:schemeClr>
            </a:solidFill>
            <a:latin typeface="KoreanDREAM2R" panose="02020600000000000000" pitchFamily="18" charset="-127"/>
            <a:ea typeface="KoreanDREAM2R" panose="02020600000000000000" pitchFamily="18" charset="-127"/>
          </a:endParaRPr>
        </a:p>
      </dsp:txBody>
      <dsp:txXfrm>
        <a:off x="1962286" y="0"/>
        <a:ext cx="1823619" cy="1301617"/>
      </dsp:txXfrm>
    </dsp:sp>
    <dsp:sp modelId="{639EA6D9-35C4-B946-B712-635351F934FF}">
      <dsp:nvSpPr>
        <dsp:cNvPr id="0" name=""/>
        <dsp:cNvSpPr/>
      </dsp:nvSpPr>
      <dsp:spPr>
        <a:xfrm>
          <a:off x="2144648" y="1302888"/>
          <a:ext cx="1458895" cy="13081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0" tIns="251999" rIns="360000" bIns="251999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reanDREAM2R" panose="02020600000000000000" pitchFamily="18" charset="-127"/>
              <a:ea typeface="KoreanDREAM2R" panose="02020600000000000000" pitchFamily="18" charset="-127"/>
            </a:rPr>
            <a:t>모듈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KoreanDREAM2R" panose="02020600000000000000" pitchFamily="18" charset="-127"/>
              <a:ea typeface="KoreanDREAM2R" panose="02020600000000000000" pitchFamily="18" charset="-127"/>
            </a:rPr>
            <a:t>클래스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KoreanDREAM2R" panose="02020600000000000000" pitchFamily="18" charset="-127"/>
              <a:ea typeface="KoreanDREAM2R" panose="02020600000000000000" pitchFamily="18" charset="-127"/>
            </a:rPr>
            <a:t>함수</a:t>
          </a:r>
        </a:p>
      </dsp:txBody>
      <dsp:txXfrm>
        <a:off x="2182963" y="1341203"/>
        <a:ext cx="1382265" cy="1231554"/>
      </dsp:txXfrm>
    </dsp:sp>
    <dsp:sp modelId="{D85DDEA8-AF3A-184A-AB54-F27FDA7D22CA}">
      <dsp:nvSpPr>
        <dsp:cNvPr id="0" name=""/>
        <dsp:cNvSpPr/>
      </dsp:nvSpPr>
      <dsp:spPr>
        <a:xfrm>
          <a:off x="2144648" y="2812332"/>
          <a:ext cx="1458895" cy="13081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0" tIns="251999" rIns="360000" bIns="251999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reanDREAM2R" panose="02020600000000000000" pitchFamily="18" charset="-127"/>
              <a:ea typeface="KoreanDREAM2R" panose="02020600000000000000" pitchFamily="18" charset="-127"/>
            </a:rPr>
            <a:t>모듈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KoreanDREAM2R" panose="02020600000000000000" pitchFamily="18" charset="-127"/>
              <a:ea typeface="KoreanDREAM2R" panose="02020600000000000000" pitchFamily="18" charset="-127"/>
            </a:rPr>
            <a:t>클래스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KoreanDREAM2R" panose="02020600000000000000" pitchFamily="18" charset="-127"/>
              <a:ea typeface="KoreanDREAM2R" panose="02020600000000000000" pitchFamily="18" charset="-127"/>
            </a:rPr>
            <a:t>함수</a:t>
          </a:r>
        </a:p>
      </dsp:txBody>
      <dsp:txXfrm>
        <a:off x="2182963" y="2850647"/>
        <a:ext cx="1382265" cy="12315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3AC4A-7667-3145-A762-F8DB8C8ACFD5}" type="datetimeFigureOut">
              <a:rPr kumimoji="1" lang="ko-KR" altLang="en-US" smtClean="0"/>
              <a:t>2019. 6. 5.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55352-417E-D348-BE48-5C2121B7873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5584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80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367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979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280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21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A1E8998-2AE5-DA4A-9ED1-5E54DFEF59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304" y="0"/>
            <a:ext cx="887105" cy="130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622" y="282165"/>
            <a:ext cx="10570921" cy="51072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9623" y="1029144"/>
            <a:ext cx="5436948" cy="4370758"/>
          </a:xfrm>
        </p:spPr>
        <p:txBody>
          <a:bodyPr anchor="t">
            <a:normAutofit/>
          </a:bodyPr>
          <a:lstStyle>
            <a:lvl1pPr>
              <a:lnSpc>
                <a:spcPct val="14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4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140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140000"/>
              </a:lnSpc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140000"/>
              </a:lnSpc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7680" y="289310"/>
            <a:ext cx="757646" cy="503578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KoreanDREAM5R" panose="02020600000000000000" pitchFamily="18" charset="-127"/>
                <a:ea typeface="KoreanDREAM5R" panose="02020600000000000000" pitchFamily="18" charset="-127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그림 11" descr="모니터, 전자기기, 컴퓨터, 디스플레이이(가) 표시된 사진&#10;&#10;자동 생성된 설명">
            <a:extLst>
              <a:ext uri="{FF2B5EF4-FFF2-40B4-BE49-F238E27FC236}">
                <a16:creationId xmlns:a16="http://schemas.microsoft.com/office/drawing/2014/main" id="{689163D9-E771-7947-839A-D8418D134F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95945" y="-86984"/>
            <a:ext cx="4228482" cy="7196819"/>
          </a:xfrm>
          <a:prstGeom prst="rect">
            <a:avLst/>
          </a:prstGeom>
        </p:spPr>
      </p:pic>
      <p:sp>
        <p:nvSpPr>
          <p:cNvPr id="17" name="그림 개체 틀 13">
            <a:extLst>
              <a:ext uri="{FF2B5EF4-FFF2-40B4-BE49-F238E27FC236}">
                <a16:creationId xmlns:a16="http://schemas.microsoft.com/office/drawing/2014/main" id="{81B70879-41D3-264D-A296-7F38B38285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58530" y="347563"/>
            <a:ext cx="3106166" cy="5052339"/>
          </a:xfr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71B4CE9-E8EF-C649-BC6E-3706451B0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" y="5697301"/>
            <a:ext cx="5855719" cy="309201"/>
          </a:xfrm>
        </p:spPr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Python </a:t>
            </a:r>
            <a:r>
              <a:rPr lang="ko-KR" altLang="en-US" dirty="0"/>
              <a:t>데이터 시각화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902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모니터, 전자기기, 컴퓨터이(가) 표시된 사진&#10;&#10;자동 생성된 설명">
            <a:extLst>
              <a:ext uri="{FF2B5EF4-FFF2-40B4-BE49-F238E27FC236}">
                <a16:creationId xmlns:a16="http://schemas.microsoft.com/office/drawing/2014/main" id="{B803F7F9-E41A-AB45-A12C-19B24DD5CA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26571" y="3020254"/>
            <a:ext cx="5436949" cy="39577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1E8998-2AE5-DA4A-9ED1-5E54DFEF59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7304" y="0"/>
            <a:ext cx="887105" cy="130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622" y="282165"/>
            <a:ext cx="10570921" cy="510723"/>
          </a:xfrm>
        </p:spPr>
        <p:txBody>
          <a:bodyPr/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9623" y="1029143"/>
            <a:ext cx="5436948" cy="4407829"/>
          </a:xfrm>
        </p:spPr>
        <p:txBody>
          <a:bodyPr anchor="t">
            <a:normAutofit/>
          </a:bodyPr>
          <a:lstStyle>
            <a:lvl1pPr>
              <a:lnSpc>
                <a:spcPct val="140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40000"/>
              </a:lnSpc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140000"/>
              </a:lnSpc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14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1400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7680" y="5697301"/>
            <a:ext cx="5855719" cy="309201"/>
          </a:xfrm>
        </p:spPr>
        <p:txBody>
          <a:bodyPr/>
          <a:lstStyle>
            <a:lvl1pPr>
              <a:defRPr sz="800"/>
            </a:lvl1pPr>
          </a:lstStyle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7680" y="289310"/>
            <a:ext cx="757646" cy="503578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  <a:latin typeface="KoreanDREAM5R" panose="02020600000000000000" pitchFamily="18" charset="-127"/>
                <a:ea typeface="KoreanDREAM5R" panose="02020600000000000000" pitchFamily="18" charset="-127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그림 개체 틀 13">
            <a:extLst>
              <a:ext uri="{FF2B5EF4-FFF2-40B4-BE49-F238E27FC236}">
                <a16:creationId xmlns:a16="http://schemas.microsoft.com/office/drawing/2014/main" id="{81B70879-41D3-264D-A296-7F38B38285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40959" y="3510157"/>
            <a:ext cx="3624904" cy="21871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003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A1E8998-2AE5-DA4A-9ED1-5E54DFEF59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8127" y="0"/>
            <a:ext cx="887105" cy="130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622" y="282165"/>
            <a:ext cx="10570921" cy="510723"/>
          </a:xfrm>
        </p:spPr>
        <p:txBody>
          <a:bodyPr/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9623" y="1029143"/>
            <a:ext cx="5436948" cy="4420187"/>
          </a:xfrm>
        </p:spPr>
        <p:txBody>
          <a:bodyPr anchor="t">
            <a:normAutofit/>
          </a:bodyPr>
          <a:lstStyle>
            <a:lvl1pPr latinLnBrk="0">
              <a:lnSpc>
                <a:spcPct val="140000"/>
              </a:lnSpc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latinLnBrk="0">
              <a:lnSpc>
                <a:spcPct val="140000"/>
              </a:lnSpc>
              <a:spcAft>
                <a:spcPts val="0"/>
              </a:spcAft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latinLnBrk="0">
              <a:lnSpc>
                <a:spcPct val="140000"/>
              </a:lnSpc>
              <a:spcAft>
                <a:spcPts val="0"/>
              </a:spcAft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latinLnBrk="0">
              <a:lnSpc>
                <a:spcPct val="140000"/>
              </a:lnSpc>
              <a:spcAft>
                <a:spcPts val="0"/>
              </a:spcAft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latinLnBrk="0">
              <a:lnSpc>
                <a:spcPct val="140000"/>
              </a:lnSpc>
              <a:spcAft>
                <a:spcPts val="0"/>
              </a:spcAft>
              <a:defRPr sz="9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4412F54-6813-794C-B6BA-A9AACB702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7680" y="289310"/>
            <a:ext cx="757646" cy="503578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  <a:latin typeface="KoreanDREAM5R" panose="02020600000000000000" pitchFamily="18" charset="-127"/>
                <a:ea typeface="KoreanDREAM5R" panose="02020600000000000000" pitchFamily="18" charset="-127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9772DB7-C24C-764D-8167-EF278BED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" y="5697301"/>
            <a:ext cx="5855719" cy="309201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11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>
                <a:latin typeface="KoreanDREAM5R" panose="02020600000000000000" pitchFamily="18" charset="-127"/>
                <a:ea typeface="KoreanDREAM5R" panose="02020600000000000000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7543" y="3123551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4B71CCD-B089-7C4B-8AED-7BD6F7455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" y="5697301"/>
            <a:ext cx="5855719" cy="309201"/>
          </a:xfrm>
        </p:spPr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Python </a:t>
            </a:r>
            <a:r>
              <a:rPr lang="ko-KR" altLang="en-US" dirty="0"/>
              <a:t>데이터 시각화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340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실외이(가) 표시된 사진&#10;&#10;자동 생성된 설명">
            <a:extLst>
              <a:ext uri="{FF2B5EF4-FFF2-40B4-BE49-F238E27FC236}">
                <a16:creationId xmlns:a16="http://schemas.microsoft.com/office/drawing/2014/main" id="{CF45C7EE-CD65-C445-8C48-BDC0FBFA00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84694"/>
            <a:ext cx="9563100" cy="1079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 anchor="ctr">
            <a:normAutofit/>
          </a:bodyPr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>
            <a:normAutofit/>
          </a:bodyPr>
          <a:lstStyle>
            <a:lvl1pPr>
              <a:lnSpc>
                <a:spcPct val="140000"/>
              </a:lnSpc>
              <a:defRPr sz="1600"/>
            </a:lvl1pPr>
            <a:lvl2pPr>
              <a:lnSpc>
                <a:spcPct val="140000"/>
              </a:lnSpc>
              <a:defRPr sz="1400"/>
            </a:lvl2pPr>
            <a:lvl3pPr>
              <a:lnSpc>
                <a:spcPct val="140000"/>
              </a:lnSpc>
              <a:defRPr sz="1200"/>
            </a:lvl3pPr>
            <a:lvl4pPr>
              <a:lnSpc>
                <a:spcPct val="140000"/>
              </a:lnSpc>
              <a:defRPr sz="1100"/>
            </a:lvl4pPr>
            <a:lvl5pPr>
              <a:lnSpc>
                <a:spcPct val="14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>
            <a:normAutofit/>
          </a:bodyPr>
          <a:lstStyle>
            <a:lvl1pPr>
              <a:lnSpc>
                <a:spcPct val="140000"/>
              </a:lnSpc>
              <a:defRPr sz="1600"/>
            </a:lvl1pPr>
            <a:lvl2pPr>
              <a:lnSpc>
                <a:spcPct val="140000"/>
              </a:lnSpc>
              <a:defRPr sz="1400"/>
            </a:lvl2pPr>
            <a:lvl3pPr>
              <a:lnSpc>
                <a:spcPct val="140000"/>
              </a:lnSpc>
              <a:defRPr sz="1200"/>
            </a:lvl3pPr>
            <a:lvl4pPr>
              <a:lnSpc>
                <a:spcPct val="140000"/>
              </a:lnSpc>
              <a:defRPr sz="1100"/>
            </a:lvl4pPr>
            <a:lvl5pPr>
              <a:lnSpc>
                <a:spcPct val="140000"/>
              </a:lnSpc>
              <a:defRPr sz="105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62852" y="1082752"/>
            <a:ext cx="908748" cy="503578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F1214E-6845-8F4F-95CA-9E6D8DCBC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" y="5697301"/>
            <a:ext cx="5855719" cy="309201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02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E311011-AA3D-A04C-9745-9C5EB012F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" y="5697301"/>
            <a:ext cx="5855719" cy="309201"/>
          </a:xfrm>
        </p:spPr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Python </a:t>
            </a:r>
            <a:r>
              <a:rPr lang="ko-KR" altLang="en-US" dirty="0"/>
              <a:t>데이터 시각화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177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6E14DBB-322E-1E48-BC5F-AD6B451B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" y="5697301"/>
            <a:ext cx="5855719" cy="309201"/>
          </a:xfrm>
        </p:spPr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Python </a:t>
            </a:r>
            <a:r>
              <a:rPr lang="ko-KR" altLang="en-US" dirty="0"/>
              <a:t>데이터 시각화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239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87BC2-1090-D443-BAC3-2B7D16CBE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" y="5697301"/>
            <a:ext cx="5855719" cy="309201"/>
          </a:xfrm>
        </p:spPr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Python </a:t>
            </a:r>
            <a:r>
              <a:rPr lang="ko-KR" altLang="en-US" dirty="0"/>
              <a:t>데이터 시각화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227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5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6684" y="212716"/>
            <a:ext cx="9520158" cy="5107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684" y="1001486"/>
            <a:ext cx="9520158" cy="338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59829" y="56801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defRPr>
            </a:lvl1pPr>
          </a:lstStyle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2852" y="5680178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defRPr>
            </a:lvl1pPr>
          </a:lstStyle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2615" y="212716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40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85482B4-7840-0B4E-B414-28DFDD6D46FC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62852" y="6276286"/>
            <a:ext cx="1323702" cy="467708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63D7F5-E59C-9446-A629-C94FF677CF7F}"/>
              </a:ext>
            </a:extLst>
          </p:cNvPr>
          <p:cNvSpPr txBox="1"/>
          <p:nvPr userDrawn="1"/>
        </p:nvSpPr>
        <p:spPr>
          <a:xfrm>
            <a:off x="1933449" y="6353210"/>
            <a:ext cx="2914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ln w="3175">
                  <a:noFill/>
                </a:ln>
                <a:solidFill>
                  <a:schemeClr val="tx1"/>
                </a:solidFill>
                <a:effectLst>
                  <a:outerShdw blurRad="60007" dir="21540000" sx="99000" sy="99000" kx="-1800000" algn="bl" rotWithShape="0">
                    <a:prstClr val="black">
                      <a:alpha val="0"/>
                    </a:prstClr>
                  </a:outerShdw>
                </a:effectLst>
                <a:latin typeface="KoreanDREAM1R" panose="02020600000000000000" pitchFamily="18" charset="-127"/>
                <a:ea typeface="KoreanDREAM1R" panose="02020600000000000000" pitchFamily="18" charset="-127"/>
              </a:rPr>
              <a:t>건국대학교 전기전자공학부</a:t>
            </a:r>
          </a:p>
        </p:txBody>
      </p:sp>
    </p:spTree>
    <p:extLst>
      <p:ext uri="{BB962C8B-B14F-4D97-AF65-F5344CB8AC3E}">
        <p14:creationId xmlns:p14="http://schemas.microsoft.com/office/powerpoint/2010/main" val="3958028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9" r:id="rId2"/>
    <p:sldLayoutId id="2147483710" r:id="rId3"/>
    <p:sldLayoutId id="214748370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0" i="0" kern="1200" cap="none">
          <a:solidFill>
            <a:schemeClr val="tx1"/>
          </a:solidFill>
          <a:effectLst/>
          <a:latin typeface="KoreanDREAM3R" panose="02020600000000000000" pitchFamily="18" charset="-127"/>
          <a:ea typeface="KoreanDREAM3R" panose="02020600000000000000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KoreanDREAM3R" panose="02020600000000000000" pitchFamily="18" charset="-127"/>
          <a:ea typeface="KoreanDREAM3R" panose="02020600000000000000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KoreanDREAM3R" panose="02020600000000000000" pitchFamily="18" charset="-127"/>
          <a:ea typeface="KoreanDREAM3R" panose="02020600000000000000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effectLst/>
          <a:latin typeface="KoreanDREAM3R" panose="02020600000000000000" pitchFamily="18" charset="-127"/>
          <a:ea typeface="KoreanDREAM3R" panose="02020600000000000000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 baseline="0">
          <a:solidFill>
            <a:schemeClr val="tx1"/>
          </a:solidFill>
          <a:effectLst/>
          <a:latin typeface="KoreanDREAM3R" panose="02020600000000000000" pitchFamily="18" charset="-127"/>
          <a:ea typeface="KoreanDREAM3R" panose="02020600000000000000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100" kern="1200">
          <a:solidFill>
            <a:schemeClr val="tx1"/>
          </a:solidFill>
          <a:effectLst/>
          <a:latin typeface="KoreanDREAM3R" panose="02020600000000000000" pitchFamily="18" charset="-127"/>
          <a:ea typeface="KoreanDREAM3R" panose="02020600000000000000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7" Type="http://schemas.openxmlformats.org/officeDocument/2006/relationships/image" Target="../media/image43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scipy.org/doc/numpy/reference/generated/numpy.random.rand.html" TargetMode="External"/><Relationship Id="rId3" Type="http://schemas.openxmlformats.org/officeDocument/2006/relationships/image" Target="../media/image45.tiff"/><Relationship Id="rId7" Type="http://schemas.openxmlformats.org/officeDocument/2006/relationships/image" Target="../media/image49.pn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tiff"/><Relationship Id="rId4" Type="http://schemas.openxmlformats.org/officeDocument/2006/relationships/image" Target="../media/image46.tiff"/><Relationship Id="rId9" Type="http://schemas.openxmlformats.org/officeDocument/2006/relationships/hyperlink" Target="https://docs.scipy.org/doc/numpy/reference/generated/numpy.random.randint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tiff"/><Relationship Id="rId4" Type="http://schemas.openxmlformats.org/officeDocument/2006/relationships/image" Target="../media/image5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downloads" TargetMode="External"/><Relationship Id="rId2" Type="http://schemas.openxmlformats.org/officeDocument/2006/relationships/hyperlink" Target="http://www.python.org/downloads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tiff"/><Relationship Id="rId11" Type="http://schemas.openxmlformats.org/officeDocument/2006/relationships/image" Target="../media/image33.tiff"/><Relationship Id="rId5" Type="http://schemas.openxmlformats.org/officeDocument/2006/relationships/image" Target="../media/image27.tiff"/><Relationship Id="rId10" Type="http://schemas.openxmlformats.org/officeDocument/2006/relationships/image" Target="../media/image32.tiff"/><Relationship Id="rId4" Type="http://schemas.openxmlformats.org/officeDocument/2006/relationships/image" Target="../media/image26.tiff"/><Relationship Id="rId9" Type="http://schemas.openxmlformats.org/officeDocument/2006/relationships/image" Target="../media/image3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레고, 장난감이(가) 표시된 사진&#10;&#10;자동 생성된 설명">
            <a:extLst>
              <a:ext uri="{FF2B5EF4-FFF2-40B4-BE49-F238E27FC236}">
                <a16:creationId xmlns:a16="http://schemas.microsoft.com/office/drawing/2014/main" id="{FE2183F5-8EC9-4F43-9389-E96DB7840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1000"/>
                    </a14:imgEffect>
                    <a14:imgEffect>
                      <a14:brightnessContrast contrast="-34000"/>
                    </a14:imgEffect>
                  </a14:imgLayer>
                </a14:imgProps>
              </a:ext>
            </a:extLst>
          </a:blip>
          <a:srcRect r="2" b="247"/>
          <a:stretch/>
        </p:blipFill>
        <p:spPr>
          <a:xfrm>
            <a:off x="662517" y="2929004"/>
            <a:ext cx="4998731" cy="281736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AE51FBA-51AF-2742-9F78-2EF687304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3106" y="976527"/>
            <a:ext cx="8561747" cy="1952477"/>
          </a:xfrm>
        </p:spPr>
        <p:txBody>
          <a:bodyPr>
            <a:normAutofit/>
          </a:bodyPr>
          <a:lstStyle/>
          <a:p>
            <a:pPr algn="r"/>
            <a:r>
              <a:rPr kumimoji="1" lang="en-US" altLang="ko-KR" sz="4800" dirty="0" err="1">
                <a:latin typeface="KoreanDREAM5R" panose="02020600000000000000" pitchFamily="18" charset="-127"/>
                <a:ea typeface="KoreanDREAM5R" panose="02020600000000000000" pitchFamily="18" charset="-127"/>
              </a:rPr>
              <a:t>Numpy</a:t>
            </a:r>
            <a:r>
              <a:rPr kumimoji="1" lang="ko-KR" altLang="en-US" sz="4800" dirty="0" err="1">
                <a:latin typeface="KoreanDREAM1R" panose="02020600000000000000" pitchFamily="18" charset="-127"/>
                <a:ea typeface="KoreanDREAM1R" panose="02020600000000000000" pitchFamily="18" charset="-127"/>
              </a:rPr>
              <a:t>를</a:t>
            </a:r>
            <a:r>
              <a:rPr kumimoji="1" lang="en-US" altLang="ko-KR" sz="4800" dirty="0">
                <a:latin typeface="KoreanDREAM1R" panose="02020600000000000000" pitchFamily="18" charset="-127"/>
                <a:ea typeface="KoreanDREAM1R" panose="02020600000000000000" pitchFamily="18" charset="-127"/>
              </a:rPr>
              <a:t> </a:t>
            </a:r>
            <a:r>
              <a:rPr kumimoji="1" lang="ko-KR" altLang="en-US" sz="4800" dirty="0">
                <a:latin typeface="KoreanDREAM1R" panose="02020600000000000000" pitchFamily="18" charset="-127"/>
                <a:ea typeface="KoreanDREAM1R" panose="02020600000000000000" pitchFamily="18" charset="-127"/>
              </a:rPr>
              <a:t>이용한</a:t>
            </a:r>
            <a:br>
              <a:rPr kumimoji="1" lang="en-US" altLang="ko-KR" sz="4800" dirty="0">
                <a:latin typeface="KoreanDREAM1R" panose="02020600000000000000" pitchFamily="18" charset="-127"/>
                <a:ea typeface="KoreanDREAM1R" panose="02020600000000000000" pitchFamily="18" charset="-127"/>
              </a:rPr>
            </a:br>
            <a:r>
              <a:rPr kumimoji="1" lang="ko-KR" altLang="en-US" sz="4800" dirty="0">
                <a:latin typeface="KoreanDREAM5R" panose="02020600000000000000" pitchFamily="18" charset="-127"/>
                <a:ea typeface="KoreanDREAM5R" panose="02020600000000000000" pitchFamily="18" charset="-127"/>
              </a:rPr>
              <a:t>데이터 시각화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2BE4EA-8D92-1743-9E51-07AD11EB8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3106" y="3488315"/>
            <a:ext cx="8561746" cy="1109888"/>
          </a:xfrm>
        </p:spPr>
        <p:txBody>
          <a:bodyPr>
            <a:normAutofit/>
          </a:bodyPr>
          <a:lstStyle/>
          <a:p>
            <a:pPr algn="r"/>
            <a:r>
              <a:rPr kumimoji="1" lang="ko-KR" altLang="en-US" sz="1200" dirty="0"/>
              <a:t>건국대학교 전기전자공학부 기초전자실험 </a:t>
            </a:r>
            <a:r>
              <a:rPr kumimoji="1" lang="en-US" altLang="ko-KR" sz="1200" dirty="0"/>
              <a:t>1</a:t>
            </a:r>
            <a:r>
              <a:rPr kumimoji="1" lang="ko-KR" altLang="en-US" sz="1200" dirty="0"/>
              <a:t>차시</a:t>
            </a:r>
            <a:endParaRPr kumimoji="1" lang="en-US" altLang="ko-KR" sz="1200" dirty="0"/>
          </a:p>
          <a:p>
            <a:pPr algn="r"/>
            <a:endParaRPr kumimoji="1" lang="en-US" altLang="ko-KR" sz="1200" dirty="0"/>
          </a:p>
          <a:p>
            <a:pPr algn="r"/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Powered by</a:t>
            </a:r>
            <a:endParaRPr kumimoji="1"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그림 9" descr="개체이(가) 표시된 사진&#10;&#10;자동 생성된 설명">
            <a:extLst>
              <a:ext uri="{FF2B5EF4-FFF2-40B4-BE49-F238E27FC236}">
                <a16:creationId xmlns:a16="http://schemas.microsoft.com/office/drawing/2014/main" id="{8FDE7C0C-E85D-F544-BDE1-CB13AFAB60B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33032" y="4634729"/>
            <a:ext cx="1122744" cy="4462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1AA462-30D3-A743-B57F-96083FBEC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2675" y="4760997"/>
            <a:ext cx="1336233" cy="394606"/>
          </a:xfrm>
          <a:prstGeom prst="rect">
            <a:avLst/>
          </a:prstGeom>
        </p:spPr>
      </p:pic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64E487C8-1425-EA4C-AC63-6FAAA5459BDA}"/>
              </a:ext>
            </a:extLst>
          </p:cNvPr>
          <p:cNvCxnSpPr>
            <a:cxnSpLocks/>
          </p:cNvCxnSpPr>
          <p:nvPr/>
        </p:nvCxnSpPr>
        <p:spPr>
          <a:xfrm>
            <a:off x="11308464" y="1574157"/>
            <a:ext cx="0" cy="1238491"/>
          </a:xfrm>
          <a:prstGeom prst="line">
            <a:avLst/>
          </a:prstGeom>
          <a:ln w="2540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758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73C4D08-9E65-4F45-A06A-4B92975542DC}"/>
              </a:ext>
            </a:extLst>
          </p:cNvPr>
          <p:cNvSpPr/>
          <p:nvPr/>
        </p:nvSpPr>
        <p:spPr>
          <a:xfrm>
            <a:off x="0" y="3729135"/>
            <a:ext cx="12192000" cy="22602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B0D66A-7C43-A242-B886-FCA60899F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생성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F96C1F-940E-B74E-A934-F02FBB186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623" y="1029143"/>
            <a:ext cx="4706377" cy="1588551"/>
          </a:xfrm>
        </p:spPr>
        <p:txBody>
          <a:bodyPr/>
          <a:lstStyle/>
          <a:p>
            <a:r>
              <a:rPr lang="en-US" altLang="ko-KR" dirty="0"/>
              <a:t>NumPy</a:t>
            </a:r>
            <a:r>
              <a:rPr lang="ko-KR" altLang="en-US" dirty="0"/>
              <a:t>는 다음과 같이 주어진 조건으로 데이터를 생성한 후</a:t>
            </a:r>
            <a:r>
              <a:rPr lang="en-US" altLang="ko-KR" dirty="0"/>
              <a:t>, </a:t>
            </a:r>
            <a:r>
              <a:rPr lang="ko-KR" altLang="en-US" dirty="0"/>
              <a:t>배열을 만드는 데이터 생성 함수를 제공한다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np.linspace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np.arange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np.logspace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A8EEB9-6FE8-FA44-BCF7-6C87D97ED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695B11-D380-2346-9417-9722CDD61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9DEE8B-0588-AF45-BC36-12B3733F1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5ABE3-3259-5149-95DE-8FEFDB8DEB01}"/>
              </a:ext>
            </a:extLst>
          </p:cNvPr>
          <p:cNvSpPr txBox="1"/>
          <p:nvPr/>
        </p:nvSpPr>
        <p:spPr>
          <a:xfrm>
            <a:off x="397043" y="336294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실습 </a:t>
            </a:r>
            <a:r>
              <a:rPr kumimoji="1" lang="en-US" altLang="ko-KR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04</a:t>
            </a:r>
            <a:endParaRPr kumimoji="1" lang="ko-KR" altLang="en-US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A20EDE-37F6-ED42-872A-8C127FED97A9}"/>
              </a:ext>
            </a:extLst>
          </p:cNvPr>
          <p:cNvSpPr txBox="1"/>
          <p:nvPr/>
        </p:nvSpPr>
        <p:spPr>
          <a:xfrm>
            <a:off x="1445463" y="3458096"/>
            <a:ext cx="26415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다음과 같은 방법대로 값을 </a:t>
            </a:r>
            <a:r>
              <a:rPr kumimoji="1" lang="ko-KR" altLang="en-US" sz="1050" dirty="0" err="1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확인하시오</a:t>
            </a:r>
            <a:endParaRPr kumimoji="1" lang="ko-KR" altLang="en-US" sz="1050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154D10-D85D-F447-8F94-0196CADADE5A}"/>
              </a:ext>
            </a:extLst>
          </p:cNvPr>
          <p:cNvSpPr/>
          <p:nvPr/>
        </p:nvSpPr>
        <p:spPr>
          <a:xfrm>
            <a:off x="6096000" y="603886"/>
            <a:ext cx="591107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start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부터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stop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의 범위에서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num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개를 균일한 간격으로 데이터를 생성하고 배열을 만드는 함수</a:t>
            </a:r>
          </a:p>
          <a:p>
            <a:pPr algn="r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요소 개수를 기준으로 균등 간격의 배열을 생성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6FF811-872E-DF49-85E8-A926908EC6E9}"/>
              </a:ext>
            </a:extLst>
          </p:cNvPr>
          <p:cNvSpPr/>
          <p:nvPr/>
        </p:nvSpPr>
        <p:spPr>
          <a:xfrm>
            <a:off x="7502314" y="1667835"/>
            <a:ext cx="4504759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start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부터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stop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미만까지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step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간격으로 데이터 생성한 후 배열을 만듦</a:t>
            </a:r>
          </a:p>
          <a:p>
            <a:pPr algn="r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범위내에서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간격을 기준 균등 간격의 배열</a:t>
            </a:r>
          </a:p>
          <a:p>
            <a:pPr algn="r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요소의 객수가 아닌 데이터의 간격을 기준으로 배열 생성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4A8635-14AD-4148-A2F4-C5BE380305B4}"/>
              </a:ext>
            </a:extLst>
          </p:cNvPr>
          <p:cNvSpPr/>
          <p:nvPr/>
        </p:nvSpPr>
        <p:spPr>
          <a:xfrm>
            <a:off x="6511106" y="2779277"/>
            <a:ext cx="55306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로그 스케일의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linspace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함수</a:t>
            </a:r>
          </a:p>
          <a:p>
            <a:pPr algn="r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로그 스케일로 지정된 범위에서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num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개수만큼 균등 간격으로 데이터 생성한 후 배열 만듦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02B72F4-2550-6545-B1C0-2EB4E8D93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252" y="3940541"/>
            <a:ext cx="2566979" cy="172501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8D3CE19-BC63-3747-991A-A1B3E3264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452" y="4176937"/>
            <a:ext cx="2971800" cy="173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FC7C69C-13DD-9D4A-ADBD-BF1D00AC8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11" y="4207547"/>
            <a:ext cx="3556000" cy="1460500"/>
          </a:xfrm>
          <a:prstGeom prst="rect">
            <a:avLst/>
          </a:prstGeom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9E1C62E-DB4D-BB4B-B7F4-875859BAA15B}"/>
              </a:ext>
            </a:extLst>
          </p:cNvPr>
          <p:cNvSpPr/>
          <p:nvPr/>
        </p:nvSpPr>
        <p:spPr>
          <a:xfrm>
            <a:off x="558170" y="3972849"/>
            <a:ext cx="2813282" cy="40817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1.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 </a:t>
            </a:r>
            <a:r>
              <a:rPr kumimoji="1"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linspace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(0,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 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1,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 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5)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 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의 값을 확인한다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.</a:t>
            </a:r>
            <a:endParaRPr kumimoji="1"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KoreanDREAM1R" panose="02020600000000000000" pitchFamily="18" charset="-127"/>
              <a:ea typeface="KoreanDREAM1R" panose="02020600000000000000" pitchFamily="18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52A6C5EA-C47D-8B48-8D75-99DB9A98D4FE}"/>
              </a:ext>
            </a:extLst>
          </p:cNvPr>
          <p:cNvSpPr/>
          <p:nvPr/>
        </p:nvSpPr>
        <p:spPr>
          <a:xfrm>
            <a:off x="3494798" y="3972849"/>
            <a:ext cx="2813282" cy="40817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2. 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다음 코드를 실행하여</a:t>
            </a:r>
            <a:endParaRPr kumimoji="1"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KoreanDREAM1R" panose="02020600000000000000" pitchFamily="18" charset="-127"/>
              <a:ea typeface="KoreanDREAM1R" panose="02020600000000000000" pitchFamily="18" charset="-127"/>
            </a:endParaRPr>
          </a:p>
          <a:p>
            <a:pPr algn="ctr"/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시각화된 그래프를 확인한다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.</a:t>
            </a:r>
            <a:endParaRPr kumimoji="1"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KoreanDREAM1R" panose="02020600000000000000" pitchFamily="18" charset="-127"/>
              <a:ea typeface="KoreanDREAM1R" panose="02020600000000000000" pitchFamily="18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FC9D4F6-7FE0-3344-91CD-DC755AF8C7BD}"/>
              </a:ext>
            </a:extLst>
          </p:cNvPr>
          <p:cNvSpPr/>
          <p:nvPr/>
        </p:nvSpPr>
        <p:spPr>
          <a:xfrm>
            <a:off x="9147261" y="3972849"/>
            <a:ext cx="2813282" cy="40817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3. </a:t>
            </a:r>
            <a:r>
              <a:rPr kumimoji="1"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arange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(), </a:t>
            </a:r>
            <a:r>
              <a:rPr kumimoji="1"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logspace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()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에 대해서도</a:t>
            </a:r>
            <a:b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</a:b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같은 방법으로 그래프를 확인한다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.</a:t>
            </a:r>
            <a:endParaRPr kumimoji="1"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KoreanDREAM1R" panose="02020600000000000000" pitchFamily="18" charset="-127"/>
              <a:ea typeface="KoreanDREAM1R" panose="02020600000000000000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AA0BB6D-99B7-9E46-9D08-7A2A40F7E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002" y="4176937"/>
            <a:ext cx="2971800" cy="17399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B51AE14-D59E-954C-877E-FABC3AE5A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582" y="-189137"/>
            <a:ext cx="5765800" cy="11303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FDAE4C1-DA7C-124D-B730-4A5C0BE93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9829" y="792888"/>
            <a:ext cx="3873500" cy="11303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07FE878-C081-9441-8FA0-979E93EC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4229" y="1987631"/>
            <a:ext cx="54991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47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0D66A-7C43-A242-B886-FCA60899F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난수</a:t>
            </a:r>
            <a:r>
              <a:rPr kumimoji="1" lang="ko-KR" altLang="en-US" dirty="0"/>
              <a:t> 기반 배열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F96C1F-940E-B74E-A934-F02FBB186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623" y="1029143"/>
            <a:ext cx="4333365" cy="22683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NumPy</a:t>
            </a:r>
            <a:r>
              <a:rPr lang="ko-KR" altLang="en-US" dirty="0"/>
              <a:t>는 </a:t>
            </a:r>
            <a:r>
              <a:rPr lang="ko-KR" altLang="en-US" dirty="0" err="1"/>
              <a:t>난수</a:t>
            </a:r>
            <a:r>
              <a:rPr lang="ko-KR" altLang="en-US" dirty="0"/>
              <a:t> 발생 및 배열 생성을 생성하는 </a:t>
            </a:r>
            <a:r>
              <a:rPr lang="en-US" altLang="ko-KR" dirty="0" err="1"/>
              <a:t>numpy.random</a:t>
            </a:r>
            <a:r>
              <a:rPr lang="en-US" altLang="ko-KR" dirty="0"/>
              <a:t> </a:t>
            </a:r>
            <a:r>
              <a:rPr lang="ko-KR" altLang="en-US" dirty="0"/>
              <a:t>모듈을 제공한다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numpy.random</a:t>
            </a:r>
            <a:r>
              <a:rPr lang="en-US" altLang="ko-KR" dirty="0"/>
              <a:t> </a:t>
            </a:r>
            <a:r>
              <a:rPr lang="ko-KR" altLang="en-US" dirty="0"/>
              <a:t>모듈은 다음과 같은 함수를 제공한다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np.random.normal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np.random.rand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np.random.randn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np.random.randint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np.random.random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A8EEB9-6FE8-FA44-BCF7-6C87D97ED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695B11-D380-2346-9417-9722CDD61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9DEE8B-0588-AF45-BC36-12B3733F1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3C4D08-9E65-4F45-A06A-4B92975542DC}"/>
              </a:ext>
            </a:extLst>
          </p:cNvPr>
          <p:cNvSpPr/>
          <p:nvPr/>
        </p:nvSpPr>
        <p:spPr>
          <a:xfrm>
            <a:off x="5847009" y="418968"/>
            <a:ext cx="6344992" cy="4105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5ABE3-3259-5149-95DE-8FEFDB8DEB01}"/>
              </a:ext>
            </a:extLst>
          </p:cNvPr>
          <p:cNvSpPr txBox="1"/>
          <p:nvPr/>
        </p:nvSpPr>
        <p:spPr>
          <a:xfrm>
            <a:off x="6083227" y="4963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실습 </a:t>
            </a:r>
            <a:r>
              <a:rPr kumimoji="1" lang="en-US" altLang="ko-KR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05</a:t>
            </a:r>
            <a:endParaRPr kumimoji="1" lang="ko-KR" altLang="en-US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A20EDE-37F6-ED42-872A-8C127FED97A9}"/>
              </a:ext>
            </a:extLst>
          </p:cNvPr>
          <p:cNvSpPr txBox="1"/>
          <p:nvPr/>
        </p:nvSpPr>
        <p:spPr>
          <a:xfrm>
            <a:off x="7075806" y="144785"/>
            <a:ext cx="26415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해당 코드를 실행 후 결과값을 </a:t>
            </a:r>
            <a:r>
              <a:rPr kumimoji="1" lang="ko-KR" altLang="en-US" sz="1050" dirty="0" err="1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확인하시오</a:t>
            </a:r>
            <a:endParaRPr kumimoji="1" lang="ko-KR" altLang="en-US" sz="1050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154D10-D85D-F447-8F94-0196CADADE5A}"/>
              </a:ext>
            </a:extLst>
          </p:cNvPr>
          <p:cNvSpPr/>
          <p:nvPr/>
        </p:nvSpPr>
        <p:spPr>
          <a:xfrm>
            <a:off x="6010527" y="1966472"/>
            <a:ext cx="604409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np.random.normal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이 생성한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난수는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정규 분포의 형상을 갖는다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.</a:t>
            </a:r>
          </a:p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다음 예제는 정규 분포로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10000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개 표본을 뽑은 결과를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히스토그램으로 표현한 예다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.</a:t>
            </a:r>
          </a:p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표본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10000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개의 배열을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100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개 구간으로 구분할 때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,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정규 분포 형태를 보이고 있다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1FBE0CB-BEC8-114E-969D-1300ACF43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084" y="2999931"/>
            <a:ext cx="4013200" cy="1130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AE522E0-2094-0F48-88F1-C46166A11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774" y="333938"/>
            <a:ext cx="3746500" cy="17399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55C3F5D-9888-1F4F-B8A9-CA41119F8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688" y="2829151"/>
            <a:ext cx="3556000" cy="17399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2F004D-9802-8442-A904-EA38FA8CCBCF}"/>
              </a:ext>
            </a:extLst>
          </p:cNvPr>
          <p:cNvSpPr/>
          <p:nvPr/>
        </p:nvSpPr>
        <p:spPr>
          <a:xfrm>
            <a:off x="1492298" y="3796729"/>
            <a:ext cx="323424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정규 분포 확률 밀도에서 표본 추출</a:t>
            </a:r>
          </a:p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loc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: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정규 분포의 평균</a:t>
            </a:r>
          </a:p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scale: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표준편차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EF3B58F-4A05-1245-B892-CF6325BBC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9954" y="333937"/>
            <a:ext cx="3683000" cy="173956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F0F0052-8E9B-7E45-A2FE-5B183CB3C40D}"/>
              </a:ext>
            </a:extLst>
          </p:cNvPr>
          <p:cNvSpPr/>
          <p:nvPr/>
        </p:nvSpPr>
        <p:spPr>
          <a:xfrm>
            <a:off x="0" y="4898814"/>
            <a:ext cx="12192000" cy="12466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631CEC3-342E-2946-91EA-400EAAD0C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5923" y="2685776"/>
            <a:ext cx="2400300" cy="1600200"/>
          </a:xfrm>
          <a:prstGeom prst="rect">
            <a:avLst/>
          </a:prstGeom>
        </p:spPr>
      </p:pic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6A10F3F6-54AD-2741-94EB-494970AADBD8}"/>
              </a:ext>
            </a:extLst>
          </p:cNvPr>
          <p:cNvSpPr/>
          <p:nvPr/>
        </p:nvSpPr>
        <p:spPr>
          <a:xfrm>
            <a:off x="6170426" y="2685776"/>
            <a:ext cx="2813282" cy="40817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랜덤 데이터의 히스토그램 확인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C1981C-9DBD-4F49-87B9-CBC10BC445F1}"/>
              </a:ext>
            </a:extLst>
          </p:cNvPr>
          <p:cNvSpPr txBox="1"/>
          <p:nvPr/>
        </p:nvSpPr>
        <p:spPr>
          <a:xfrm>
            <a:off x="487680" y="4523992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과제 </a:t>
            </a:r>
            <a:r>
              <a:rPr kumimoji="1" lang="en-US" altLang="ko-KR" dirty="0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01</a:t>
            </a:r>
            <a:endParaRPr kumimoji="1" lang="ko-KR" altLang="en-US" dirty="0">
              <a:solidFill>
                <a:schemeClr val="accent2">
                  <a:lumMod val="75000"/>
                </a:schemeClr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B97569-091A-364F-9CC3-6E91304EE79D}"/>
              </a:ext>
            </a:extLst>
          </p:cNvPr>
          <p:cNvSpPr txBox="1"/>
          <p:nvPr/>
        </p:nvSpPr>
        <p:spPr>
          <a:xfrm>
            <a:off x="1480259" y="4619140"/>
            <a:ext cx="28700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해당 문제를 해결하여 </a:t>
            </a:r>
            <a:r>
              <a:rPr kumimoji="1" lang="ko-KR" altLang="en-US" sz="1050" dirty="0" err="1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레포트에</a:t>
            </a:r>
            <a:r>
              <a:rPr kumimoji="1" lang="ko-KR" altLang="en-US" sz="1050" dirty="0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</a:t>
            </a:r>
            <a:r>
              <a:rPr kumimoji="1" lang="ko-KR" altLang="en-US" sz="1050" dirty="0" err="1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반영하시오</a:t>
            </a:r>
            <a:endParaRPr kumimoji="1" lang="ko-KR" altLang="en-US" sz="1050" dirty="0">
              <a:solidFill>
                <a:schemeClr val="accent2">
                  <a:lumMod val="75000"/>
                </a:schemeClr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E98CD5-B809-884D-88E9-D170A4C5B43C}"/>
              </a:ext>
            </a:extLst>
          </p:cNvPr>
          <p:cNvSpPr/>
          <p:nvPr/>
        </p:nvSpPr>
        <p:spPr>
          <a:xfrm>
            <a:off x="2185669" y="4979860"/>
            <a:ext cx="347729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1.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다음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np.random.rand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()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레퍼런스를 참고하여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20000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개의 표본을 뽑아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50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개의 구간으로 구분한 임의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난수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히스토그램을 그리고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출력 결과를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해석하시오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.</a:t>
            </a:r>
          </a:p>
        </p:txBody>
      </p:sp>
      <p:pic>
        <p:nvPicPr>
          <p:cNvPr id="34" name="그림 33" descr="스크린샷이(가) 표시된 사진&#10;&#10;자동 생성된 설명">
            <a:extLst>
              <a:ext uri="{FF2B5EF4-FFF2-40B4-BE49-F238E27FC236}">
                <a16:creationId xmlns:a16="http://schemas.microsoft.com/office/drawing/2014/main" id="{A59AFBC1-395C-BE48-9BCE-6D72BD0F564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7680" y="4893324"/>
            <a:ext cx="1664065" cy="124804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74A2AF3-1BE9-EA47-AD3C-FF810DDD7EC6}"/>
              </a:ext>
            </a:extLst>
          </p:cNvPr>
          <p:cNvSpPr/>
          <p:nvPr/>
        </p:nvSpPr>
        <p:spPr>
          <a:xfrm>
            <a:off x="2213798" y="5556941"/>
            <a:ext cx="34491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https://docs.scipy.org/doc/numpy/reference/generated/numpy.random.rand.html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598D5E-38F5-D841-8A65-3517F8B48D27}"/>
              </a:ext>
            </a:extLst>
          </p:cNvPr>
          <p:cNvSpPr/>
          <p:nvPr/>
        </p:nvSpPr>
        <p:spPr>
          <a:xfrm>
            <a:off x="5847009" y="4979860"/>
            <a:ext cx="611353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2.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다음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np.random.randint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()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레퍼런스를 참고하여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에서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5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까지의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5x5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정수 임의 배열을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생성하시오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.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꼬한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10000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개의 표본을 뽑아 임의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난수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히스토그램을 그리고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출력 결과를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해석하시오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41F210C-1E3B-E149-942B-4DEB50DCBF24}"/>
              </a:ext>
            </a:extLst>
          </p:cNvPr>
          <p:cNvSpPr/>
          <p:nvPr/>
        </p:nvSpPr>
        <p:spPr>
          <a:xfrm>
            <a:off x="5879483" y="555694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https://docs.scipy.org/doc/numpy/reference/generated/numpy.random.randint.html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684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DB572-DF29-504E-A46B-1E83119D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Numpy</a:t>
            </a:r>
            <a:r>
              <a:rPr kumimoji="1" lang="en-US" altLang="ko-KR" dirty="0"/>
              <a:t> </a:t>
            </a:r>
            <a:r>
              <a:rPr kumimoji="1" lang="ko-KR" altLang="en-US" dirty="0"/>
              <a:t>입출력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2635-6F40-7F4A-8A43-4E15A3CA1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623" y="1029143"/>
            <a:ext cx="5436948" cy="1104457"/>
          </a:xfrm>
        </p:spPr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/>
              <a:t>는 배열 객체를 바이너리 파일 혹은 텍스트 파일에 저장하고 로딩하는 기능을 제공한다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입출력을 위한 함수는 다음과 같다</a:t>
            </a:r>
            <a:r>
              <a:rPr lang="en-US" altLang="ko-KR" dirty="0"/>
              <a:t>: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0962FD-5DD9-254F-9A55-EE3194BCD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476F9B-A839-CD45-9D55-640B4F3A9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30F709-B410-3C41-8943-2766C449D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784FEEE-DFB9-4B43-974D-D804DFBA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88570"/>
              </p:ext>
            </p:extLst>
          </p:nvPr>
        </p:nvGraphicFramePr>
        <p:xfrm>
          <a:off x="1389623" y="2133600"/>
          <a:ext cx="5288269" cy="3546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419">
                  <a:extLst>
                    <a:ext uri="{9D8B030D-6E8A-4147-A177-3AD203B41FA5}">
                      <a16:colId xmlns:a16="http://schemas.microsoft.com/office/drawing/2014/main" val="3870736544"/>
                    </a:ext>
                  </a:extLst>
                </a:gridCol>
                <a:gridCol w="3098452">
                  <a:extLst>
                    <a:ext uri="{9D8B030D-6E8A-4147-A177-3AD203B41FA5}">
                      <a16:colId xmlns:a16="http://schemas.microsoft.com/office/drawing/2014/main" val="2021381288"/>
                    </a:ext>
                  </a:extLst>
                </a:gridCol>
                <a:gridCol w="1063398">
                  <a:extLst>
                    <a:ext uri="{9D8B030D-6E8A-4147-A177-3AD203B41FA5}">
                      <a16:colId xmlns:a16="http://schemas.microsoft.com/office/drawing/2014/main" val="3827926268"/>
                    </a:ext>
                  </a:extLst>
                </a:gridCol>
              </a:tblGrid>
              <a:tr h="329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함수명</a:t>
                      </a:r>
                      <a:endParaRPr lang="ko-KR" altLang="en-US" sz="1200" dirty="0">
                        <a:latin typeface="KoreanDREAM3R" panose="02020600000000000000" pitchFamily="18" charset="-127"/>
                        <a:ea typeface="KoreanDREAM3R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파일포맷</a:t>
                      </a:r>
                      <a:endParaRPr lang="ko-KR" altLang="en-US" sz="1200" dirty="0">
                        <a:latin typeface="KoreanDREAM3R" panose="02020600000000000000" pitchFamily="18" charset="-127"/>
                        <a:ea typeface="KoreanDREAM3R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8992535"/>
                  </a:ext>
                </a:extLst>
              </a:tr>
              <a:tr h="643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np.save</a:t>
                      </a:r>
                      <a:r>
                        <a:rPr lang="en-US" altLang="ko-KR" sz="1200" dirty="0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()</a:t>
                      </a:r>
                      <a:endParaRPr lang="ko-KR" altLang="en-US" sz="1200" dirty="0">
                        <a:latin typeface="KoreanDREAM3R" panose="02020600000000000000" pitchFamily="18" charset="-127"/>
                        <a:ea typeface="KoreanDREAM3R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NumPy </a:t>
                      </a:r>
                      <a:r>
                        <a:rPr lang="ko-KR" altLang="en-US" sz="1200" dirty="0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배열 객체 </a:t>
                      </a:r>
                      <a:r>
                        <a:rPr lang="en-US" altLang="ko-KR" sz="1200" dirty="0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1</a:t>
                      </a:r>
                      <a:r>
                        <a:rPr lang="ko-KR" altLang="en-US" sz="1200" dirty="0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개를 파일에 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바이너리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3780422"/>
                  </a:ext>
                </a:extLst>
              </a:tr>
              <a:tr h="643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np.savez</a:t>
                      </a:r>
                      <a:r>
                        <a:rPr lang="en-US" altLang="ko-KR" sz="1200" dirty="0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()</a:t>
                      </a:r>
                      <a:endParaRPr lang="ko-KR" altLang="en-US" sz="1200" dirty="0">
                        <a:latin typeface="KoreanDREAM3R" panose="02020600000000000000" pitchFamily="18" charset="-127"/>
                        <a:ea typeface="KoreanDREAM3R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effectLst/>
                          <a:latin typeface="KoreanDREAM3R" panose="02020600000000000000" pitchFamily="18" charset="-127"/>
                          <a:ea typeface="KoreanDREAM3R" panose="02020600000000000000" pitchFamily="18" charset="-127"/>
                          <a:cs typeface="+mn-cs"/>
                        </a:rPr>
                        <a:t>Numpy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KoreanDREAM3R" panose="02020600000000000000" pitchFamily="18" charset="-127"/>
                          <a:ea typeface="KoreanDREAM3R" panose="02020600000000000000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KoreanDREAM3R" panose="02020600000000000000" pitchFamily="18" charset="-127"/>
                          <a:ea typeface="KoreanDREAM3R" panose="02020600000000000000" pitchFamily="18" charset="-127"/>
                          <a:cs typeface="+mn-cs"/>
                        </a:rPr>
                        <a:t>배열 객체 </a:t>
                      </a: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KoreanDREAM3R" panose="02020600000000000000" pitchFamily="18" charset="-127"/>
                          <a:ea typeface="KoreanDREAM3R" panose="02020600000000000000" pitchFamily="18" charset="-127"/>
                          <a:cs typeface="+mn-cs"/>
                        </a:rPr>
                        <a:t>복수개를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KoreanDREAM3R" panose="02020600000000000000" pitchFamily="18" charset="-127"/>
                          <a:ea typeface="KoreanDREAM3R" panose="02020600000000000000" pitchFamily="18" charset="-127"/>
                          <a:cs typeface="+mn-cs"/>
                        </a:rPr>
                        <a:t> 파일에 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바이너리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245302"/>
                  </a:ext>
                </a:extLst>
              </a:tr>
              <a:tr h="643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np.load</a:t>
                      </a:r>
                      <a:r>
                        <a:rPr lang="en-US" altLang="ko-KR" sz="1200" dirty="0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()</a:t>
                      </a:r>
                      <a:endParaRPr lang="ko-KR" altLang="en-US" sz="1200" dirty="0">
                        <a:latin typeface="KoreanDREAM3R" panose="02020600000000000000" pitchFamily="18" charset="-127"/>
                        <a:ea typeface="KoreanDREAM3R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effectLst/>
                          <a:latin typeface="KoreanDREAM3R" panose="02020600000000000000" pitchFamily="18" charset="-127"/>
                          <a:ea typeface="KoreanDREAM3R" panose="02020600000000000000" pitchFamily="18" charset="-127"/>
                          <a:cs typeface="+mn-cs"/>
                        </a:rPr>
                        <a:t>Numpy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KoreanDREAM3R" panose="02020600000000000000" pitchFamily="18" charset="-127"/>
                          <a:ea typeface="KoreanDREAM3R" panose="02020600000000000000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KoreanDREAM3R" panose="02020600000000000000" pitchFamily="18" charset="-127"/>
                          <a:ea typeface="KoreanDREAM3R" panose="02020600000000000000" pitchFamily="18" charset="-127"/>
                          <a:cs typeface="+mn-cs"/>
                        </a:rPr>
                        <a:t>배열 저장 파일로부터 객체 로딩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바이너리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3468888"/>
                  </a:ext>
                </a:extLst>
              </a:tr>
              <a:tr h="643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np.loadtxt</a:t>
                      </a:r>
                      <a:r>
                        <a:rPr lang="en-US" altLang="ko-KR" sz="1200" dirty="0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()</a:t>
                      </a:r>
                      <a:endParaRPr lang="ko-KR" altLang="en-US" sz="1200" dirty="0">
                        <a:latin typeface="KoreanDREAM3R" panose="02020600000000000000" pitchFamily="18" charset="-127"/>
                        <a:ea typeface="KoreanDREAM3R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KoreanDREAM3R" panose="02020600000000000000" pitchFamily="18" charset="-127"/>
                          <a:ea typeface="KoreanDREAM3R" panose="02020600000000000000" pitchFamily="18" charset="-127"/>
                          <a:cs typeface="+mn-cs"/>
                        </a:rPr>
                        <a:t>텍스트 파일로부터 배열 로딩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텍스트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8728849"/>
                  </a:ext>
                </a:extLst>
              </a:tr>
              <a:tr h="643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np.savetxt</a:t>
                      </a:r>
                      <a:r>
                        <a:rPr lang="en-US" altLang="ko-KR" sz="1200" dirty="0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()</a:t>
                      </a:r>
                      <a:endParaRPr lang="ko-KR" altLang="en-US" sz="1200" dirty="0">
                        <a:latin typeface="KoreanDREAM3R" panose="02020600000000000000" pitchFamily="18" charset="-127"/>
                        <a:ea typeface="KoreanDREAM3R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KoreanDREAM3R" panose="02020600000000000000" pitchFamily="18" charset="-127"/>
                          <a:ea typeface="KoreanDREAM3R" panose="02020600000000000000" pitchFamily="18" charset="-127"/>
                          <a:cs typeface="+mn-cs"/>
                        </a:rPr>
                        <a:t>텍스트 파일에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KoreanDREAM3R" panose="02020600000000000000" pitchFamily="18" charset="-127"/>
                          <a:ea typeface="KoreanDREAM3R" panose="02020600000000000000" pitchFamily="18" charset="-127"/>
                          <a:cs typeface="+mn-cs"/>
                        </a:rPr>
                        <a:t>NumPy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KoreanDREAM3R" panose="02020600000000000000" pitchFamily="18" charset="-127"/>
                          <a:ea typeface="KoreanDREAM3R" panose="02020600000000000000" pitchFamily="18" charset="-127"/>
                          <a:cs typeface="+mn-cs"/>
                        </a:rPr>
                        <a:t>배열 객체 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reanDREAM3R" panose="02020600000000000000" pitchFamily="18" charset="-127"/>
                          <a:ea typeface="KoreanDREAM3R" panose="02020600000000000000" pitchFamily="18" charset="-127"/>
                        </a:rPr>
                        <a:t>텍스트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98243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C3E81CE-8D9A-BE47-8524-38A217D5A6E5}"/>
              </a:ext>
            </a:extLst>
          </p:cNvPr>
          <p:cNvSpPr/>
          <p:nvPr/>
        </p:nvSpPr>
        <p:spPr>
          <a:xfrm>
            <a:off x="6903731" y="418967"/>
            <a:ext cx="5288269" cy="52783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3E79C1-78B9-174C-8D33-C27E6F89A9D1}"/>
              </a:ext>
            </a:extLst>
          </p:cNvPr>
          <p:cNvSpPr txBox="1"/>
          <p:nvPr/>
        </p:nvSpPr>
        <p:spPr>
          <a:xfrm>
            <a:off x="7056131" y="4963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실습 </a:t>
            </a:r>
            <a:r>
              <a:rPr kumimoji="1" lang="en-US" altLang="ko-KR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06</a:t>
            </a:r>
            <a:endParaRPr kumimoji="1" lang="ko-KR" altLang="en-US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91BB6-4D03-9D40-89ED-310D31CEC340}"/>
              </a:ext>
            </a:extLst>
          </p:cNvPr>
          <p:cNvSpPr txBox="1"/>
          <p:nvPr/>
        </p:nvSpPr>
        <p:spPr>
          <a:xfrm>
            <a:off x="8048710" y="144785"/>
            <a:ext cx="26415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해당 코드를 실행 후 결과값을 </a:t>
            </a:r>
            <a:r>
              <a:rPr kumimoji="1" lang="ko-KR" altLang="en-US" sz="1050" dirty="0" err="1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확인하시오</a:t>
            </a:r>
            <a:endParaRPr kumimoji="1" lang="ko-KR" altLang="en-US" sz="1050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7F4FB5-769E-204F-8093-3E64531D8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731" y="357910"/>
            <a:ext cx="3352800" cy="3276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0C0998-43D0-C54B-B1C4-378FC9783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9" y="2444369"/>
            <a:ext cx="35560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74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5FC1-7EBD-CD40-9807-61F9C95F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배열 상태 검사 </a:t>
            </a:r>
            <a:r>
              <a:rPr kumimoji="1" lang="en-US" altLang="ko-KR" baseline="30000" dirty="0"/>
              <a:t>Inspecting</a:t>
            </a:r>
            <a:endParaRPr kumimoji="1" lang="ko-KR" altLang="en-US" baseline="30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2F5BED-DCF6-6947-8A4C-C9E4649F8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623" y="1029144"/>
            <a:ext cx="5436948" cy="411730"/>
          </a:xfrm>
        </p:spPr>
        <p:txBody>
          <a:bodyPr/>
          <a:lstStyle/>
          <a:p>
            <a:r>
              <a:rPr lang="en-US" altLang="ko-KR" dirty="0"/>
              <a:t>NumPy</a:t>
            </a:r>
            <a:r>
              <a:rPr lang="ko-KR" altLang="en-US" dirty="0"/>
              <a:t>는 배열의 상태를 검사하는 다음과 같은 방법을 제공한다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798C6B-89D6-1341-A539-DC3D3B330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1DE175-6FB1-6340-9EBA-0EE8B639B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C2355-72D9-1442-B978-53861B383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28B5DB-1DB0-6848-84A1-39970241FC80}"/>
              </a:ext>
            </a:extLst>
          </p:cNvPr>
          <p:cNvSpPr/>
          <p:nvPr/>
        </p:nvSpPr>
        <p:spPr>
          <a:xfrm>
            <a:off x="6903731" y="1386962"/>
            <a:ext cx="5288269" cy="4141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4CC2B-6A22-7248-87FA-DFA1B62D6E71}"/>
              </a:ext>
            </a:extLst>
          </p:cNvPr>
          <p:cNvSpPr txBox="1"/>
          <p:nvPr/>
        </p:nvSpPr>
        <p:spPr>
          <a:xfrm>
            <a:off x="7056131" y="101762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실습 </a:t>
            </a:r>
            <a:r>
              <a:rPr kumimoji="1" lang="en-US" altLang="ko-KR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07</a:t>
            </a:r>
            <a:endParaRPr kumimoji="1" lang="ko-KR" altLang="en-US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E94FCA-4DCE-C049-BD25-ACE7A00D76E0}"/>
              </a:ext>
            </a:extLst>
          </p:cNvPr>
          <p:cNvSpPr txBox="1"/>
          <p:nvPr/>
        </p:nvSpPr>
        <p:spPr>
          <a:xfrm>
            <a:off x="8048710" y="1112777"/>
            <a:ext cx="26415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해당 코드를 실행 후 결과값을 </a:t>
            </a:r>
            <a:r>
              <a:rPr kumimoji="1" lang="ko-KR" altLang="en-US" sz="1050" dirty="0" err="1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확인하시오</a:t>
            </a:r>
            <a:endParaRPr kumimoji="1" lang="ko-KR" altLang="en-US" sz="1050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01439EF-24C0-7C4C-B6B3-D8548F58C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183082"/>
              </p:ext>
            </p:extLst>
          </p:nvPr>
        </p:nvGraphicFramePr>
        <p:xfrm>
          <a:off x="1389621" y="1711754"/>
          <a:ext cx="5282652" cy="3816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906">
                  <a:extLst>
                    <a:ext uri="{9D8B030D-6E8A-4147-A177-3AD203B41FA5}">
                      <a16:colId xmlns:a16="http://schemas.microsoft.com/office/drawing/2014/main" val="3039145563"/>
                    </a:ext>
                  </a:extLst>
                </a:gridCol>
                <a:gridCol w="1787237">
                  <a:extLst>
                    <a:ext uri="{9D8B030D-6E8A-4147-A177-3AD203B41FA5}">
                      <a16:colId xmlns:a16="http://schemas.microsoft.com/office/drawing/2014/main" val="2665640793"/>
                    </a:ext>
                  </a:extLst>
                </a:gridCol>
                <a:gridCol w="1163781">
                  <a:extLst>
                    <a:ext uri="{9D8B030D-6E8A-4147-A177-3AD203B41FA5}">
                      <a16:colId xmlns:a16="http://schemas.microsoft.com/office/drawing/2014/main" val="3295066912"/>
                    </a:ext>
                  </a:extLst>
                </a:gridCol>
                <a:gridCol w="1199728">
                  <a:extLst>
                    <a:ext uri="{9D8B030D-6E8A-4147-A177-3AD203B41FA5}">
                      <a16:colId xmlns:a16="http://schemas.microsoft.com/office/drawing/2014/main" val="128065605"/>
                    </a:ext>
                  </a:extLst>
                </a:gridCol>
              </a:tblGrid>
              <a:tr h="477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배열 속성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검사 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배열 속성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확인 방법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504392"/>
                  </a:ext>
                </a:extLst>
              </a:tr>
              <a:tr h="477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배열 </a:t>
                      </a:r>
                      <a:r>
                        <a:rPr lang="en-US" altLang="ko-KR" sz="1200" dirty="0"/>
                        <a:t>shape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np.ndarray.shape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arr.shape</a:t>
                      </a:r>
                      <a:endParaRPr lang="ko-KR" alt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(5, 2, 3)</a:t>
                      </a:r>
                      <a:endParaRPr lang="ko-KR" alt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22219"/>
                  </a:ext>
                </a:extLst>
              </a:tr>
              <a:tr h="477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배열 길이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일차원의</a:t>
                      </a:r>
                      <a:r>
                        <a:rPr lang="ko-KR" altLang="en-US" sz="1200" dirty="0"/>
                        <a:t> 배열 길이 확이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len</a:t>
                      </a:r>
                      <a:r>
                        <a:rPr lang="en-US" altLang="ko-KR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altLang="ko-KR" sz="12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</a:t>
                      </a:r>
                      <a:r>
                        <a:rPr lang="en-US" altLang="ko-KR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  <a:endParaRPr lang="ko-KR" alt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ko-KR" alt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476034"/>
                  </a:ext>
                </a:extLst>
              </a:tr>
              <a:tr h="477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배열 차원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np.ndarray.nsim</a:t>
                      </a:r>
                      <a:r>
                        <a:rPr lang="ko-KR" altLang="en-US" sz="1200" dirty="0"/>
                        <a:t> 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arr.ndim</a:t>
                      </a:r>
                      <a:endParaRPr lang="ko-KR" alt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ko-KR" alt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195715"/>
                  </a:ext>
                </a:extLst>
              </a:tr>
              <a:tr h="477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배열 요소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np.ndarray.size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arr.size</a:t>
                      </a:r>
                      <a:endParaRPr lang="ko-KR" alt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</a:t>
                      </a:r>
                      <a:endParaRPr lang="ko-KR" alt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201"/>
                  </a:ext>
                </a:extLst>
              </a:tr>
              <a:tr h="477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배열 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np.ndarray.dtype</a:t>
                      </a:r>
                      <a:r>
                        <a:rPr lang="ko-KR" altLang="en-US" sz="1200" dirty="0"/>
                        <a:t> 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arr.dtype</a:t>
                      </a:r>
                      <a:endParaRPr lang="ko-KR" alt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  <a:br>
                        <a:rPr lang="en-US" altLang="ko-KR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altLang="ko-KR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(‘float64’)</a:t>
                      </a:r>
                      <a:endParaRPr lang="ko-KR" alt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364503"/>
                  </a:ext>
                </a:extLst>
              </a:tr>
              <a:tr h="477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배열 타입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np.ndarray.dtype.name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arr.dtype.name</a:t>
                      </a:r>
                      <a:endParaRPr lang="ko-KR" alt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float64</a:t>
                      </a:r>
                      <a:endParaRPr lang="ko-KR" alt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521659"/>
                  </a:ext>
                </a:extLst>
              </a:tr>
              <a:tr h="477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배열 타입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변환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np.ndarray.astype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함수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np.ndarray</a:t>
                      </a:r>
                      <a:r>
                        <a:rPr lang="en-US" altLang="ko-KR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br>
                        <a:rPr lang="en-US" altLang="ko-KR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altLang="ko-KR" sz="12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astype</a:t>
                      </a:r>
                      <a:endParaRPr lang="ko-KR" alt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arr.astype</a:t>
                      </a:r>
                      <a:br>
                        <a:rPr lang="en-US" altLang="ko-KR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altLang="ko-KR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altLang="ko-KR" sz="12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np.int</a:t>
                      </a:r>
                      <a:r>
                        <a:rPr lang="en-US" altLang="ko-KR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  <a:endParaRPr lang="ko-KR" alt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0653357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5BFD84FF-DEF3-0548-907A-15738ABFD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0" y="1442801"/>
            <a:ext cx="5219700" cy="42545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62E9CE-E953-F04F-BD55-38B0177E64FC}"/>
              </a:ext>
            </a:extLst>
          </p:cNvPr>
          <p:cNvSpPr/>
          <p:nvPr/>
        </p:nvSpPr>
        <p:spPr>
          <a:xfrm>
            <a:off x="7056131" y="1527921"/>
            <a:ext cx="49044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NumPy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배열 객체는 다음과 같은 방식으로 속성을 확인할 수 있다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7083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21E64D-2C99-7B4E-9B23-BB604EA8EE9B}"/>
              </a:ext>
            </a:extLst>
          </p:cNvPr>
          <p:cNvSpPr/>
          <p:nvPr/>
        </p:nvSpPr>
        <p:spPr>
          <a:xfrm>
            <a:off x="6903731" y="1378208"/>
            <a:ext cx="5288269" cy="41497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3DB413-A62C-6849-8DFB-4392A487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A56CCC-01D1-0C4C-821A-E9085E54D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623" y="1029144"/>
            <a:ext cx="5436948" cy="2753148"/>
          </a:xfrm>
        </p:spPr>
        <p:txBody>
          <a:bodyPr/>
          <a:lstStyle/>
          <a:p>
            <a:r>
              <a:rPr lang="en-US" altLang="ko-KR" dirty="0"/>
              <a:t>NumPy</a:t>
            </a:r>
            <a:r>
              <a:rPr lang="ko-KR" altLang="en-US" dirty="0"/>
              <a:t>는 다음과 같은 데이터 타입을 지원한다</a:t>
            </a:r>
            <a:r>
              <a:rPr lang="en-US" altLang="ko-KR" dirty="0"/>
              <a:t>. </a:t>
            </a:r>
            <a:r>
              <a:rPr lang="ko-KR" altLang="en-US" dirty="0"/>
              <a:t>배열을 생성할 때 </a:t>
            </a:r>
            <a:r>
              <a:rPr lang="en-US" altLang="ko-KR" dirty="0" err="1"/>
              <a:t>dtype</a:t>
            </a:r>
            <a:r>
              <a:rPr lang="ko-KR" altLang="en-US" dirty="0"/>
              <a:t>속성으로 다음과 같은 데이터 타입을 지정할 수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np.int64</a:t>
            </a:r>
            <a:r>
              <a:rPr lang="en-US" altLang="ko-KR" dirty="0"/>
              <a:t> : 64 </a:t>
            </a:r>
            <a:r>
              <a:rPr lang="ko-KR" altLang="en-US" dirty="0"/>
              <a:t>비트 정수 타입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np.float32</a:t>
            </a:r>
            <a:r>
              <a:rPr lang="en-US" altLang="ko-KR" dirty="0"/>
              <a:t> : 32 </a:t>
            </a:r>
            <a:r>
              <a:rPr lang="ko-KR" altLang="en-US" dirty="0"/>
              <a:t>비트 부동 소수 타입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np.complex</a:t>
            </a:r>
            <a:r>
              <a:rPr lang="en-US" altLang="ko-KR" dirty="0"/>
              <a:t> : </a:t>
            </a:r>
            <a:r>
              <a:rPr lang="ko-KR" altLang="en-US" dirty="0"/>
              <a:t>복소수 </a:t>
            </a:r>
            <a:r>
              <a:rPr lang="en-US" altLang="ko-KR" dirty="0"/>
              <a:t>(128 float)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np.bool</a:t>
            </a:r>
            <a:r>
              <a:rPr lang="en-US" altLang="ko-KR" dirty="0"/>
              <a:t> : </a:t>
            </a:r>
            <a:r>
              <a:rPr lang="ko-KR" altLang="en-US" dirty="0"/>
              <a:t>불린 타입 </a:t>
            </a:r>
            <a:r>
              <a:rPr lang="en-US" altLang="ko-KR" dirty="0"/>
              <a:t>(True, False)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np.object</a:t>
            </a:r>
            <a:r>
              <a:rPr lang="en-US" altLang="ko-KR" dirty="0"/>
              <a:t> : </a:t>
            </a:r>
            <a:r>
              <a:rPr lang="ko-KR" altLang="en-US" dirty="0" err="1"/>
              <a:t>파이썬</a:t>
            </a:r>
            <a:r>
              <a:rPr lang="ko-KR" altLang="en-US" dirty="0"/>
              <a:t> 객체 타입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np.string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\_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고정자리</a:t>
            </a:r>
            <a:r>
              <a:rPr lang="ko-KR" altLang="en-US" dirty="0"/>
              <a:t> 스트링 타입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np.unicode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\_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고정자리</a:t>
            </a:r>
            <a:r>
              <a:rPr lang="ko-KR" altLang="en-US" dirty="0"/>
              <a:t> 유니코드 타입</a:t>
            </a:r>
          </a:p>
          <a:p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703970-53F5-4C48-8903-4A3E668A1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2019. 5. 22.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DAB17E-90E5-2547-8FB7-8AD235F9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9E632C-4063-DE4B-B880-9F4600873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27AE73-2412-7A41-B864-F85986761121}"/>
              </a:ext>
            </a:extLst>
          </p:cNvPr>
          <p:cNvSpPr txBox="1"/>
          <p:nvPr/>
        </p:nvSpPr>
        <p:spPr>
          <a:xfrm>
            <a:off x="7137862" y="1029144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과제 </a:t>
            </a:r>
            <a:r>
              <a:rPr kumimoji="1" lang="en-US" altLang="ko-KR" dirty="0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02</a:t>
            </a:r>
            <a:endParaRPr kumimoji="1" lang="ko-KR" altLang="en-US" dirty="0">
              <a:solidFill>
                <a:schemeClr val="accent2">
                  <a:lumMod val="75000"/>
                </a:schemeClr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DB9B54-4B47-C941-9A11-D2735B827241}"/>
              </a:ext>
            </a:extLst>
          </p:cNvPr>
          <p:cNvSpPr txBox="1"/>
          <p:nvPr/>
        </p:nvSpPr>
        <p:spPr>
          <a:xfrm>
            <a:off x="8130441" y="1124292"/>
            <a:ext cx="28700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해당 문제를 해결하여 </a:t>
            </a:r>
            <a:r>
              <a:rPr kumimoji="1" lang="ko-KR" altLang="en-US" sz="1050" dirty="0" err="1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레포트에</a:t>
            </a:r>
            <a:r>
              <a:rPr kumimoji="1" lang="ko-KR" altLang="en-US" sz="1050" dirty="0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</a:t>
            </a:r>
            <a:r>
              <a:rPr kumimoji="1" lang="ko-KR" altLang="en-US" sz="1050" dirty="0" err="1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반영하시오</a:t>
            </a:r>
            <a:endParaRPr kumimoji="1" lang="ko-KR" altLang="en-US" sz="1050" dirty="0">
              <a:solidFill>
                <a:schemeClr val="accent2">
                  <a:lumMod val="75000"/>
                </a:schemeClr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C6D727-B52B-5243-A240-F86AE2514A7C}"/>
              </a:ext>
            </a:extLst>
          </p:cNvPr>
          <p:cNvSpPr/>
          <p:nvPr/>
        </p:nvSpPr>
        <p:spPr>
          <a:xfrm>
            <a:off x="7137862" y="1554391"/>
            <a:ext cx="492944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1. 0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부터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30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까지 임의 실수의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난수를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생성하는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5x5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배열을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assignment2.npy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에 저장하고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,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getArray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("assignment2.npy")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호출 시 다음과 같이 출력하는 함수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getArray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를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작성하시오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C6867AD-56AA-B846-9A92-F97A70B34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375" y="1983796"/>
            <a:ext cx="2451100" cy="14097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FEA180-473D-B046-B8CB-E9B1703BD7EC}"/>
              </a:ext>
            </a:extLst>
          </p:cNvPr>
          <p:cNvSpPr/>
          <p:nvPr/>
        </p:nvSpPr>
        <p:spPr>
          <a:xfrm>
            <a:off x="9354831" y="2323000"/>
            <a:ext cx="2712478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입력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: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[string] .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npy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형식 파일명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출력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KoreanDREAM3R" panose="02020600000000000000" pitchFamily="18" charset="-127"/>
              <a:cs typeface="Consolas" panose="020B0609020204030204" pitchFamily="49" charset="0"/>
            </a:endParaRPr>
          </a:p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--------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배열 정보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--------</a:t>
            </a:r>
          </a:p>
          <a:p>
            <a:pPr algn="just"/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타입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: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ndarray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KoreanDREAM3R" panose="02020600000000000000" pitchFamily="18" charset="-127"/>
              <a:cs typeface="Consolas" panose="020B0609020204030204" pitchFamily="49" charset="0"/>
            </a:endParaRPr>
          </a:p>
          <a:p>
            <a:pPr algn="just"/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길이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: 5</a:t>
            </a:r>
          </a:p>
          <a:p>
            <a:pPr algn="just"/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요소 수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: 25</a:t>
            </a:r>
          </a:p>
          <a:p>
            <a:pPr algn="just"/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배열 타입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: int64</a:t>
            </a:r>
          </a:p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-------------------------</a:t>
            </a:r>
          </a:p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array([[17, 29, 15, 10, 27],</a:t>
            </a:r>
          </a:p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[18, 12, 2, 10, 26],</a:t>
            </a:r>
          </a:p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[29, 5, 12, 17, 10],</a:t>
            </a:r>
          </a:p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[ 8, 16, 25, 26, 10],</a:t>
            </a:r>
          </a:p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[18, 29, 26, 19, 13]])</a:t>
            </a:r>
          </a:p>
          <a:p>
            <a:pPr algn="just"/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EADB1F-5CEA-A148-A024-4FBA007DB001}"/>
              </a:ext>
            </a:extLst>
          </p:cNvPr>
          <p:cNvSpPr/>
          <p:nvPr/>
        </p:nvSpPr>
        <p:spPr>
          <a:xfrm>
            <a:off x="7137862" y="4839073"/>
            <a:ext cx="492944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2.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np.random.random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()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을 이용하여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4x4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배열을 생성하고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, 1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번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getArray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()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함수를 이용하여 배열 정보를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출력하시오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.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그리고 배열의 모든 값에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100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을 곱해주고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,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np.int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형으로 변환한 뒤 배열 정보와 값을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확인하시오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7430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8EAD2E-C6CC-714A-9381-60C8520493F6}"/>
              </a:ext>
            </a:extLst>
          </p:cNvPr>
          <p:cNvSpPr/>
          <p:nvPr/>
        </p:nvSpPr>
        <p:spPr>
          <a:xfrm>
            <a:off x="6755053" y="512618"/>
            <a:ext cx="5436948" cy="5420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2A9492-A2A7-7245-A7CF-CD9ED601B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도움말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80EE74-9713-B741-A4CD-C17C0B89D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NumPy</a:t>
            </a:r>
            <a:r>
              <a:rPr lang="ko-KR" altLang="en-US" dirty="0"/>
              <a:t>의 모든 </a:t>
            </a:r>
            <a:r>
              <a:rPr lang="en-US" altLang="ko-KR" dirty="0"/>
              <a:t>API</a:t>
            </a:r>
            <a:r>
              <a:rPr lang="ko-KR" altLang="en-US" dirty="0"/>
              <a:t>는 </a:t>
            </a:r>
            <a:r>
              <a:rPr lang="en-US" altLang="ko-KR" dirty="0" err="1"/>
              <a:t>np.info</a:t>
            </a:r>
            <a:r>
              <a:rPr lang="en-US" altLang="ko-KR" dirty="0"/>
              <a:t> </a:t>
            </a:r>
            <a:r>
              <a:rPr lang="ko-KR" altLang="en-US" dirty="0"/>
              <a:t>함수를 이용하여 도움말을 확인할 수 있다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24B3FE-8938-BF40-8C0A-470965872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3D4EF9-170F-E84E-8ABA-25B4A6D3C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541E0D-9B55-3242-B3DB-C3CD2DC1B8A1}"/>
              </a:ext>
            </a:extLst>
          </p:cNvPr>
          <p:cNvSpPr/>
          <p:nvPr/>
        </p:nvSpPr>
        <p:spPr>
          <a:xfrm>
            <a:off x="1389622" y="2206958"/>
            <a:ext cx="10802378" cy="37824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91B848-F4FE-1943-96F4-51A6E6DB93C9}"/>
              </a:ext>
            </a:extLst>
          </p:cNvPr>
          <p:cNvSpPr txBox="1"/>
          <p:nvPr/>
        </p:nvSpPr>
        <p:spPr>
          <a:xfrm>
            <a:off x="1505441" y="182514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실습 </a:t>
            </a:r>
            <a:r>
              <a:rPr kumimoji="1" lang="en-US" altLang="ko-KR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08</a:t>
            </a:r>
            <a:endParaRPr kumimoji="1" lang="ko-KR" altLang="en-US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966E5B-C3A4-2049-A327-894C832A664F}"/>
              </a:ext>
            </a:extLst>
          </p:cNvPr>
          <p:cNvSpPr txBox="1"/>
          <p:nvPr/>
        </p:nvSpPr>
        <p:spPr>
          <a:xfrm>
            <a:off x="2553861" y="1953042"/>
            <a:ext cx="26415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다음과 같은 방법대로 값을 </a:t>
            </a:r>
            <a:r>
              <a:rPr kumimoji="1" lang="ko-KR" altLang="en-US" sz="1050" dirty="0" err="1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확인하시오</a:t>
            </a:r>
            <a:endParaRPr kumimoji="1" lang="ko-KR" altLang="en-US" sz="1050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1DDD9D3-D755-7C4F-A8EA-20ED48791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484" y="1164741"/>
            <a:ext cx="5029200" cy="1320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DBAC6EF-F758-9C4E-B8B5-0BCCAEF69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242" y="2605572"/>
            <a:ext cx="5029200" cy="1320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B967AF-724B-534D-8988-82E566428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950" y="1825141"/>
            <a:ext cx="5029200" cy="4203700"/>
          </a:xfrm>
          <a:prstGeom prst="rect">
            <a:avLst/>
          </a:prstGeom>
        </p:spPr>
      </p:pic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D9B873E-2911-C249-B3AA-678A74E3EB3F}"/>
              </a:ext>
            </a:extLst>
          </p:cNvPr>
          <p:cNvSpPr/>
          <p:nvPr/>
        </p:nvSpPr>
        <p:spPr>
          <a:xfrm>
            <a:off x="7417907" y="847902"/>
            <a:ext cx="4332485" cy="40817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np.ndarray.dtype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에 관한 도움말 얻기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513EB306-C021-4D47-8047-878595486E3C}"/>
              </a:ext>
            </a:extLst>
          </p:cNvPr>
          <p:cNvSpPr/>
          <p:nvPr/>
        </p:nvSpPr>
        <p:spPr>
          <a:xfrm>
            <a:off x="1956140" y="2412957"/>
            <a:ext cx="4332485" cy="40817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np.squeeze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에 관한 도움말 얻기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83E44B0-2313-794F-B7A4-BD920DD5B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411" y="3265972"/>
            <a:ext cx="5029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82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17212-4D62-6749-B647-6628461EC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/>
              <a:t>환경 설정</a:t>
            </a:r>
            <a:endParaRPr kumimoji="1" lang="ko-KR" altLang="en-US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08BA58E1-048E-ED45-B3A8-F9601353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latin typeface="KoreanDREAM5R" panose="02020600000000000000" pitchFamily="18" charset="-127"/>
                <a:ea typeface="KoreanDREAM5R" panose="02020600000000000000" pitchFamily="18" charset="-127"/>
              </a:rPr>
              <a:t>Python 3. 7.</a:t>
            </a:r>
            <a:r>
              <a:rPr kumimoji="1" lang="ko-KR" altLang="en-US" dirty="0">
                <a:latin typeface="KoreanDREAM5R" panose="02020600000000000000" pitchFamily="18" charset="-127"/>
                <a:ea typeface="KoreanDREAM5R" panose="02020600000000000000" pitchFamily="18" charset="-127"/>
              </a:rPr>
              <a:t> </a:t>
            </a:r>
            <a:r>
              <a:rPr kumimoji="1" lang="en-US" altLang="ko-KR" dirty="0">
                <a:latin typeface="KoreanDREAM5R" panose="02020600000000000000" pitchFamily="18" charset="-127"/>
                <a:ea typeface="KoreanDREAM5R" panose="02020600000000000000" pitchFamily="18" charset="-127"/>
              </a:rPr>
              <a:t>3</a:t>
            </a:r>
          </a:p>
          <a:p>
            <a:pPr lvl="1"/>
            <a:r>
              <a:rPr kumimoji="1" lang="en-US" altLang="ko-KR" dirty="0"/>
              <a:t>Windows</a:t>
            </a:r>
            <a:r>
              <a:rPr kumimoji="1" lang="ko-KR" altLang="en-US" dirty="0"/>
              <a:t> 이용자</a:t>
            </a:r>
            <a:endParaRPr kumimoji="1" lang="en-US" altLang="ko-KR" dirty="0"/>
          </a:p>
          <a:p>
            <a:pPr lvl="2"/>
            <a:r>
              <a:rPr lang="ko-KR" altLang="en-US" dirty="0"/>
              <a:t>우선 </a:t>
            </a:r>
            <a:r>
              <a:rPr lang="ko-KR" altLang="en-US" dirty="0" err="1"/>
              <a:t>파이썬</a:t>
            </a:r>
            <a:r>
              <a:rPr lang="ko-KR" altLang="en-US" dirty="0"/>
              <a:t> 공식 홈페이지의 다운로드 페이지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http://www.python.org/downloads</a:t>
            </a:r>
            <a:r>
              <a:rPr lang="en-US" altLang="ko-KR" dirty="0"/>
              <a:t>)</a:t>
            </a:r>
            <a:r>
              <a:rPr lang="ko-KR" altLang="en-US" dirty="0"/>
              <a:t>에서</a:t>
            </a:r>
            <a:br>
              <a:rPr lang="en-US" altLang="ko-KR" dirty="0"/>
            </a:br>
            <a:r>
              <a:rPr lang="ko-KR" altLang="en-US" dirty="0"/>
              <a:t>윈도 </a:t>
            </a:r>
            <a:r>
              <a:rPr lang="ko-KR" altLang="en-US" dirty="0" err="1"/>
              <a:t>파이썬</a:t>
            </a:r>
            <a:r>
              <a:rPr lang="ko-KR" altLang="en-US" dirty="0"/>
              <a:t> 언어 패키지를 다운로드한다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Python 3.x</a:t>
            </a:r>
            <a:r>
              <a:rPr lang="ko-KR" altLang="en-US" dirty="0"/>
              <a:t>로 시작하는 버전 중 가장 최근의</a:t>
            </a:r>
            <a:br>
              <a:rPr lang="en-US" altLang="ko-KR" dirty="0"/>
            </a:br>
            <a:r>
              <a:rPr lang="ko-KR" altLang="en-US" dirty="0" err="1"/>
              <a:t>인스톨러를</a:t>
            </a:r>
            <a:r>
              <a:rPr lang="ko-KR" altLang="en-US" dirty="0"/>
              <a:t> 다운로드한다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Linux </a:t>
            </a:r>
            <a:r>
              <a:rPr kumimoji="1" lang="ko-KR" altLang="en-US" dirty="0"/>
              <a:t>이용자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Terminal</a:t>
            </a:r>
            <a:r>
              <a:rPr kumimoji="1" lang="ko-KR" altLang="en-US" dirty="0"/>
              <a:t>에 기본으로 설치되어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macOS </a:t>
            </a:r>
            <a:r>
              <a:rPr kumimoji="1" lang="ko-KR" altLang="en-US" dirty="0"/>
              <a:t>이용자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Terminal</a:t>
            </a:r>
            <a:r>
              <a:rPr kumimoji="1" lang="ko-KR" altLang="en-US" dirty="0"/>
              <a:t>에 기본으로 설치되어 있으나</a:t>
            </a:r>
            <a:r>
              <a:rPr kumimoji="1" lang="en-US" altLang="ko-KR" dirty="0"/>
              <a:t>,</a:t>
            </a:r>
            <a:br>
              <a:rPr kumimoji="1" lang="en-US" altLang="ko-KR" dirty="0"/>
            </a:br>
            <a:r>
              <a:rPr kumimoji="1" lang="ko-KR" altLang="en-US" dirty="0"/>
              <a:t>설치되어있지 않은 경우 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http://www.python.org/downloads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/>
              <a:t>macOS</a:t>
            </a:r>
            <a:r>
              <a:rPr lang="ko-KR" altLang="en-US" dirty="0"/>
              <a:t>용 패키지를 다운로드 및 설치한다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8E83BA-80F6-CB42-B021-17A0D26E5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F881A9-78E2-0B4E-8287-51D07BEDE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E9BA78-7C58-544B-AF49-9D58FBD0E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73D6C82-5BC1-3A4D-A3EF-CFFAA90F4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133" y="1140219"/>
            <a:ext cx="4150881" cy="2555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71FED05-8434-554F-A7FC-B261C7094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7333" y="4020066"/>
            <a:ext cx="1915681" cy="1464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5472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51714-8E39-0141-B36E-923D636D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ko-KR" altLang="en-US" dirty="0"/>
              <a:t>모듈에 대한 이해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8751AF-5FF7-5E4D-BDA4-6633F9CC9E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34695" y="2361590"/>
            <a:ext cx="4608576" cy="2917777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latin typeface="KoreanDREAM5R" panose="02020600000000000000" pitchFamily="18" charset="-127"/>
                <a:ea typeface="KoreanDREAM5R" panose="02020600000000000000" pitchFamily="18" charset="-127"/>
              </a:rPr>
              <a:t>스크립트</a:t>
            </a:r>
            <a:r>
              <a:rPr kumimoji="1" lang="en-US" altLang="ko-KR" dirty="0"/>
              <a:t> (Script)</a:t>
            </a:r>
          </a:p>
          <a:p>
            <a:pPr lvl="1"/>
            <a:r>
              <a:rPr kumimoji="1" lang="ko-KR" altLang="en-US" dirty="0"/>
              <a:t>프로그램이 길어지면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인터프리터 </a:t>
            </a:r>
            <a:r>
              <a:rPr kumimoji="1" lang="ko-KR" altLang="en-US" dirty="0" err="1"/>
              <a:t>대화창에서</a:t>
            </a:r>
            <a:r>
              <a:rPr kumimoji="1" lang="ko-KR" altLang="en-US" dirty="0"/>
              <a:t> 코드 작성하는 것이 유지</a:t>
            </a:r>
            <a:r>
              <a:rPr kumimoji="1" lang="en-US" altLang="ko-KR" dirty="0"/>
              <a:t>, </a:t>
            </a:r>
            <a:r>
              <a:rPr kumimoji="1" lang="ko-KR" altLang="en-US" dirty="0"/>
              <a:t>수정 측면에서 힘들다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인터프리터 창이 아닌 편집기</a:t>
            </a:r>
            <a:r>
              <a:rPr kumimoji="1" lang="en-US" altLang="ko-KR" dirty="0"/>
              <a:t>(VS Code, </a:t>
            </a:r>
            <a:r>
              <a:rPr kumimoji="1" lang="ko-KR" altLang="en-US" dirty="0"/>
              <a:t>메모장 등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</a:t>
            </a:r>
            <a:r>
              <a:rPr kumimoji="1" lang="en-US" altLang="ko-KR" dirty="0"/>
              <a:t>.</a:t>
            </a:r>
            <a:r>
              <a:rPr kumimoji="1" lang="en-US" altLang="ko-KR" dirty="0" err="1"/>
              <a:t>py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파일로 코딩한 후에 그 파일을 실행하는 것이 좋은데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이렇게 하는 것을 </a:t>
            </a:r>
            <a:r>
              <a:rPr kumimoji="1" lang="en-US" altLang="ko-KR" dirty="0"/>
              <a:t>"</a:t>
            </a:r>
            <a:r>
              <a:rPr kumimoji="1" lang="ko-KR" altLang="en-US" dirty="0"/>
              <a:t>스크립트를 만든다</a:t>
            </a:r>
            <a:r>
              <a:rPr kumimoji="1" lang="en-US" altLang="ko-KR" dirty="0"/>
              <a:t>"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한다</a:t>
            </a:r>
            <a:r>
              <a:rPr kumimoji="1" lang="en-US" altLang="ko-KR" dirty="0"/>
              <a:t>.</a:t>
            </a:r>
          </a:p>
          <a:p>
            <a:pPr lvl="1"/>
            <a:endParaRPr kumimoji="1"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9A4CAFB5-4B9B-E445-8C37-773DA478E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54793" y="2368055"/>
            <a:ext cx="4604130" cy="292064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reanDREAM5R" panose="02020600000000000000" pitchFamily="18" charset="-127"/>
                <a:ea typeface="KoreanDREAM5R" panose="02020600000000000000" pitchFamily="18" charset="-127"/>
              </a:rPr>
              <a:t>모듈</a:t>
            </a:r>
            <a:r>
              <a:rPr lang="en-US" altLang="ko-KR" dirty="0"/>
              <a:t> (Module)</a:t>
            </a:r>
            <a:endParaRPr lang="ko-KR" altLang="en-US" dirty="0"/>
          </a:p>
          <a:p>
            <a:pPr lvl="1"/>
            <a:r>
              <a:rPr lang="ko-KR" altLang="en-US" dirty="0"/>
              <a:t>스크립트 유지를 쉽게 하려고 여러 개의 파일로 나누거나</a:t>
            </a:r>
            <a:r>
              <a:rPr lang="en-US" altLang="ko-KR" dirty="0"/>
              <a:t>, </a:t>
            </a:r>
            <a:r>
              <a:rPr lang="ko-KR" altLang="en-US" dirty="0"/>
              <a:t>여러 프로그램에서 썼던 편리한 함수를 각 프로그램에 사용하고 싶을 수 있다</a:t>
            </a:r>
            <a:r>
              <a:rPr lang="en-US" altLang="ko-KR" dirty="0"/>
              <a:t>. </a:t>
            </a:r>
            <a:r>
              <a:rPr lang="ko-KR" altLang="en-US" dirty="0"/>
              <a:t>이를 위해 </a:t>
            </a:r>
            <a:r>
              <a:rPr lang="ko-KR" altLang="en-US" dirty="0" err="1"/>
              <a:t>파이썬은</a:t>
            </a:r>
            <a:r>
              <a:rPr lang="ko-KR" altLang="en-US" dirty="0"/>
              <a:t> 정의들을 파일에 넣고 스크립트나 인터프리터의 대화형 모드에서 사용할 수 있는 방법을 제공하는데</a:t>
            </a:r>
            <a:r>
              <a:rPr lang="en-US" altLang="ko-KR" dirty="0"/>
              <a:t>, </a:t>
            </a:r>
            <a:r>
              <a:rPr lang="ko-KR" altLang="en-US" dirty="0"/>
              <a:t>그런 파일을 모듈이라고 한다</a:t>
            </a:r>
            <a:r>
              <a:rPr lang="en-US" altLang="ko-KR" dirty="0"/>
              <a:t>.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081624-FE4A-794C-9530-E0D76855C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2019. 5. 22.</a:t>
            </a:r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47821B-236F-1B42-910D-AC7348051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F58363-766D-714F-A0BD-689C3F54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Python </a:t>
            </a:r>
            <a:r>
              <a:rPr lang="ko-KR" altLang="en-US" dirty="0"/>
              <a:t>데이터 시각화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552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4BB6C9A-D810-5341-B90C-8C226B82A455}"/>
              </a:ext>
            </a:extLst>
          </p:cNvPr>
          <p:cNvSpPr/>
          <p:nvPr/>
        </p:nvSpPr>
        <p:spPr>
          <a:xfrm>
            <a:off x="1971144" y="4746328"/>
            <a:ext cx="2945913" cy="33463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 algn="ctr"/>
            <a:r>
              <a:rPr kumimoji="1"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&gt;&gt;&gt;</a:t>
            </a:r>
            <a:r>
              <a:rPr kumimoji="1"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는 </a:t>
            </a:r>
            <a:r>
              <a:rPr kumimoji="1"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파이썬</a:t>
            </a:r>
            <a:r>
              <a:rPr kumimoji="1"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인터프리터 </a:t>
            </a:r>
            <a:r>
              <a:rPr kumimoji="1"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대화창을</a:t>
            </a:r>
            <a:r>
              <a:rPr kumimoji="1"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의미한다</a:t>
            </a:r>
            <a:r>
              <a:rPr kumimoji="1"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kumimoji="1"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B829AF-1B38-2C41-855F-59DF3D235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“Hello World!” </a:t>
            </a:r>
            <a:r>
              <a:rPr kumimoji="1" lang="ko-KR" altLang="en-US" dirty="0"/>
              <a:t>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13E3D8-2E3C-9D4D-9FD9-74E7B61DD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623" y="1029143"/>
            <a:ext cx="5436948" cy="4407829"/>
          </a:xfrm>
        </p:spPr>
        <p:txBody>
          <a:bodyPr>
            <a:normAutofit/>
          </a:bodyPr>
          <a:lstStyle/>
          <a:p>
            <a:r>
              <a:rPr lang="ko-KR" altLang="en-US" dirty="0"/>
              <a:t>인터프리터 </a:t>
            </a:r>
            <a:r>
              <a:rPr lang="ko-KR" altLang="en-US" dirty="0" err="1"/>
              <a:t>대화창에서</a:t>
            </a:r>
            <a:r>
              <a:rPr lang="ko-KR" altLang="en-US" dirty="0"/>
              <a:t> 출력하기</a:t>
            </a:r>
            <a:endParaRPr lang="en-US" altLang="ko-KR" dirty="0"/>
          </a:p>
          <a:p>
            <a:pPr lvl="1"/>
            <a:r>
              <a:rPr lang="en-US" altLang="ko-KR" dirty="0" err="1"/>
              <a:t>cmd</a:t>
            </a:r>
            <a:r>
              <a:rPr lang="en-US" altLang="ko-KR" dirty="0"/>
              <a:t>, </a:t>
            </a:r>
            <a:r>
              <a:rPr lang="en-US" altLang="ko-KR" dirty="0" err="1"/>
              <a:t>powershell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/>
              <a:t>python </a:t>
            </a:r>
            <a:r>
              <a:rPr lang="ko-KR" altLang="en-US" dirty="0" err="1"/>
              <a:t>실행가능한</a:t>
            </a:r>
            <a:r>
              <a:rPr lang="ko-KR" altLang="en-US" dirty="0"/>
              <a:t> </a:t>
            </a:r>
            <a:r>
              <a:rPr lang="ko-KR" altLang="en-US" dirty="0" err="1"/>
              <a:t>콘솔창에서</a:t>
            </a:r>
            <a:r>
              <a:rPr lang="ko-KR" altLang="en-US" dirty="0"/>
              <a:t> </a:t>
            </a:r>
            <a:r>
              <a:rPr lang="en-US" altLang="ko-KR" dirty="0"/>
              <a:t>'python' </a:t>
            </a:r>
            <a:r>
              <a:rPr lang="ko-KR" altLang="en-US" dirty="0"/>
              <a:t>또는 </a:t>
            </a:r>
            <a:r>
              <a:rPr lang="en-US" altLang="ko-KR" dirty="0"/>
              <a:t>'</a:t>
            </a:r>
            <a:r>
              <a:rPr lang="en-US" altLang="ko-KR" dirty="0" err="1"/>
              <a:t>py</a:t>
            </a:r>
            <a:r>
              <a:rPr lang="en-US" altLang="ko-KR" dirty="0"/>
              <a:t>'</a:t>
            </a:r>
            <a:r>
              <a:rPr lang="ko-KR" altLang="en-US" dirty="0" err="1"/>
              <a:t>를</a:t>
            </a:r>
            <a:r>
              <a:rPr lang="ko-KR" altLang="en-US" dirty="0"/>
              <a:t> 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코드</a:t>
            </a:r>
            <a:r>
              <a:rPr lang="en-US" altLang="ko-KR" dirty="0"/>
              <a:t> 3.1.1]</a:t>
            </a:r>
            <a:r>
              <a:rPr lang="ko-KR" altLang="en-US" dirty="0" err="1"/>
              <a:t>를</a:t>
            </a:r>
            <a:r>
              <a:rPr lang="ko-KR" altLang="en-US" dirty="0"/>
              <a:t> 작성한다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모듈을 작성하여 출력하기</a:t>
            </a:r>
            <a:endParaRPr lang="en-US" altLang="ko-KR" dirty="0"/>
          </a:p>
          <a:p>
            <a:pPr lvl="1"/>
            <a:r>
              <a:rPr lang="ko-KR" altLang="en-US" dirty="0"/>
              <a:t>메모장</a:t>
            </a:r>
            <a:r>
              <a:rPr lang="en-US" altLang="ko-KR" dirty="0"/>
              <a:t>(</a:t>
            </a:r>
            <a:r>
              <a:rPr lang="ko-KR" altLang="en-US" dirty="0"/>
              <a:t>또는 기타코드편집기</a:t>
            </a:r>
            <a:r>
              <a:rPr lang="en-US" altLang="ko-KR" dirty="0"/>
              <a:t>)</a:t>
            </a:r>
            <a:r>
              <a:rPr lang="ko-KR" altLang="en-US" dirty="0"/>
              <a:t>을 열고 </a:t>
            </a:r>
            <a:r>
              <a:rPr lang="en-US" altLang="ko-KR" dirty="0"/>
              <a:t>[</a:t>
            </a:r>
            <a:r>
              <a:rPr lang="ko-KR" altLang="en-US" dirty="0"/>
              <a:t>코드 </a:t>
            </a:r>
            <a:r>
              <a:rPr lang="en-US" altLang="ko-KR" dirty="0"/>
              <a:t>3.2.1]</a:t>
            </a:r>
            <a:r>
              <a:rPr lang="ko-KR" altLang="en-US" dirty="0"/>
              <a:t>을 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C:\</a:t>
            </a:r>
            <a:r>
              <a:rPr lang="en-US" altLang="ko-KR" dirty="0" err="1"/>
              <a:t>hello.py</a:t>
            </a:r>
            <a:r>
              <a:rPr lang="ko-KR" altLang="en-US" dirty="0"/>
              <a:t>로 저장한다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cmd</a:t>
            </a:r>
            <a:r>
              <a:rPr lang="en-US" altLang="ko-KR" dirty="0"/>
              <a:t>, </a:t>
            </a:r>
            <a:r>
              <a:rPr lang="en-US" altLang="ko-KR" dirty="0" err="1"/>
              <a:t>powershell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/>
              <a:t>python </a:t>
            </a:r>
            <a:r>
              <a:rPr lang="ko-KR" altLang="en-US" dirty="0" err="1"/>
              <a:t>실행가능한</a:t>
            </a:r>
            <a:r>
              <a:rPr lang="ko-KR" altLang="en-US" dirty="0"/>
              <a:t> </a:t>
            </a:r>
            <a:r>
              <a:rPr lang="ko-KR" altLang="en-US" dirty="0" err="1"/>
              <a:t>콘솔창에서</a:t>
            </a:r>
            <a:r>
              <a:rPr lang="ko-KR" altLang="en-US" dirty="0"/>
              <a:t> </a:t>
            </a:r>
            <a:r>
              <a:rPr lang="en-US" altLang="ko-KR" dirty="0"/>
              <a:t>'python' </a:t>
            </a:r>
            <a:r>
              <a:rPr lang="ko-KR" altLang="en-US" dirty="0"/>
              <a:t>또는 </a:t>
            </a:r>
            <a:r>
              <a:rPr lang="en-US" altLang="ko-KR" dirty="0"/>
              <a:t>'</a:t>
            </a:r>
            <a:r>
              <a:rPr lang="en-US" altLang="ko-KR" dirty="0" err="1"/>
              <a:t>py</a:t>
            </a:r>
            <a:r>
              <a:rPr lang="en-US" altLang="ko-KR" dirty="0"/>
              <a:t>'</a:t>
            </a:r>
            <a:r>
              <a:rPr lang="ko-KR" altLang="en-US" dirty="0" err="1"/>
              <a:t>를</a:t>
            </a:r>
            <a:r>
              <a:rPr lang="ko-KR" altLang="en-US" dirty="0"/>
              <a:t> 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코드</a:t>
            </a:r>
            <a:r>
              <a:rPr lang="en-US" altLang="ko-KR" dirty="0"/>
              <a:t> 3.2.2]</a:t>
            </a:r>
            <a:r>
              <a:rPr lang="ko-KR" altLang="en-US" dirty="0" err="1"/>
              <a:t>를</a:t>
            </a:r>
            <a:r>
              <a:rPr lang="ko-KR" altLang="en-US" dirty="0"/>
              <a:t> 작성한다</a:t>
            </a:r>
            <a:r>
              <a:rPr lang="en-US" altLang="ko-KR" dirty="0"/>
              <a:t>.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AA67A5-4AC1-CF4F-BD82-9492E5430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Python </a:t>
            </a:r>
            <a:r>
              <a:rPr lang="ko-KR" altLang="en-US" dirty="0"/>
              <a:t>데이터 시각화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D3CE9F-F7DA-4A40-BBBE-D70E4531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75B7736-39DB-ED48-8A14-9BAD79A09503}"/>
              </a:ext>
            </a:extLst>
          </p:cNvPr>
          <p:cNvGrpSpPr/>
          <p:nvPr/>
        </p:nvGrpSpPr>
        <p:grpSpPr>
          <a:xfrm>
            <a:off x="1873592" y="4746327"/>
            <a:ext cx="434292" cy="334632"/>
            <a:chOff x="1389623" y="4828945"/>
            <a:chExt cx="1129104" cy="870000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3D7295C-6BD3-554A-9F6D-642B4C8D6AF2}"/>
                </a:ext>
              </a:extLst>
            </p:cNvPr>
            <p:cNvSpPr/>
            <p:nvPr/>
          </p:nvSpPr>
          <p:spPr>
            <a:xfrm>
              <a:off x="1389623" y="4828945"/>
              <a:ext cx="1129104" cy="8700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4" name="그래픽 33" descr="전구">
              <a:extLst>
                <a:ext uri="{FF2B5EF4-FFF2-40B4-BE49-F238E27FC236}">
                  <a16:creationId xmlns:a16="http://schemas.microsoft.com/office/drawing/2014/main" id="{ED51E51E-0972-144E-BA3A-D848BFC56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43245" y="4977259"/>
              <a:ext cx="621858" cy="621860"/>
            </a:xfrm>
            <a:prstGeom prst="rect">
              <a:avLst/>
            </a:prstGeom>
          </p:spPr>
        </p:pic>
      </p:grpSp>
      <p:pic>
        <p:nvPicPr>
          <p:cNvPr id="13" name="그림 개체 틀 12">
            <a:extLst>
              <a:ext uri="{FF2B5EF4-FFF2-40B4-BE49-F238E27FC236}">
                <a16:creationId xmlns:a16="http://schemas.microsoft.com/office/drawing/2014/main" id="{5B84AD7B-9922-0748-9740-0A7F0605822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9120" t="14362" r="14073" b="14933"/>
          <a:stretch/>
        </p:blipFill>
        <p:spPr>
          <a:xfrm>
            <a:off x="7740959" y="3505200"/>
            <a:ext cx="3624904" cy="219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84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4633E-3B1F-3140-BD93-CB8C72B77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패키지 </a:t>
            </a:r>
            <a:r>
              <a:rPr kumimoji="1" lang="en-US" altLang="ko-KR" dirty="0"/>
              <a:t>(Package)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D2CB74-340D-EB49-BF36-92F9D398F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atinLnBrk="0"/>
            <a:r>
              <a:rPr lang="ko-KR" altLang="en-US" sz="1100" dirty="0"/>
              <a:t>모듈이 많아지면 모듈 간 이름이 중복되어 충돌이 일어날 수 있는데</a:t>
            </a:r>
            <a:r>
              <a:rPr lang="en-US" altLang="ko-KR" sz="1100" dirty="0"/>
              <a:t>, "</a:t>
            </a:r>
            <a:r>
              <a:rPr lang="ko-KR" altLang="en-US" sz="1100" dirty="0"/>
              <a:t>점으로 구분된 모듈 이름</a:t>
            </a:r>
            <a:r>
              <a:rPr lang="en-US" altLang="ko-KR" sz="1100" dirty="0"/>
              <a:t>"</a:t>
            </a:r>
            <a:r>
              <a:rPr lang="ko-KR" altLang="en-US" sz="1100" dirty="0"/>
              <a:t>을 써서 이름 중복을 방지할 수 있는데</a:t>
            </a:r>
            <a:r>
              <a:rPr lang="en-US" altLang="ko-KR" sz="1100" dirty="0"/>
              <a:t>, </a:t>
            </a:r>
            <a:r>
              <a:rPr lang="ko-KR" altLang="en-US" sz="1100" dirty="0"/>
              <a:t>이를 패키지라고 한다</a:t>
            </a:r>
            <a:r>
              <a:rPr lang="en-US" altLang="ko-KR" sz="1100" dirty="0"/>
              <a:t>.</a:t>
            </a:r>
          </a:p>
          <a:p>
            <a:pPr latinLnBrk="0"/>
            <a:r>
              <a:rPr lang="ko-KR" altLang="en-US" sz="1100" dirty="0"/>
              <a:t>여러 개의 모듈을 하나로 묶어놓은 것이다</a:t>
            </a:r>
            <a:r>
              <a:rPr lang="en-US" altLang="ko-KR" sz="1100" dirty="0"/>
              <a:t>.</a:t>
            </a:r>
          </a:p>
          <a:p>
            <a:pPr latinLnBrk="0"/>
            <a:r>
              <a:rPr lang="ko-KR" altLang="en-US" sz="1100" dirty="0"/>
              <a:t>패키지 사용자는 다음과 같이 패키지로부터 개별 모듈을 </a:t>
            </a:r>
            <a:r>
              <a:rPr lang="ko-KR" altLang="en-US" sz="1100" dirty="0" err="1"/>
              <a:t>임포트할</a:t>
            </a:r>
            <a:r>
              <a:rPr lang="ko-KR" altLang="en-US" sz="1100" dirty="0"/>
              <a:t> 수 있다</a:t>
            </a:r>
            <a:r>
              <a:rPr lang="en-US" altLang="ko-KR" sz="11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C1F657-0099-BA47-BDE3-4B794F857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401FD-A3FC-934E-AED2-C8F3D5492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7FC9A6-9701-5C42-8068-BA170F42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Python </a:t>
            </a:r>
            <a:r>
              <a:rPr lang="ko-KR" altLang="en-US" dirty="0"/>
              <a:t>데이터 시각화</a:t>
            </a:r>
            <a:endParaRPr lang="en-US" dirty="0"/>
          </a:p>
        </p:txBody>
      </p:sp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DF4274AC-B856-A34A-BADE-3F9E56DEA5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1845753"/>
              </p:ext>
            </p:extLst>
          </p:nvPr>
        </p:nvGraphicFramePr>
        <p:xfrm>
          <a:off x="7225563" y="1029143"/>
          <a:ext cx="3787802" cy="4338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그래픽 11" descr="로딩">
            <a:extLst>
              <a:ext uri="{FF2B5EF4-FFF2-40B4-BE49-F238E27FC236}">
                <a16:creationId xmlns:a16="http://schemas.microsoft.com/office/drawing/2014/main" id="{E2AB7326-3A94-384A-A863-8D84253C87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1103718" y="2971800"/>
            <a:ext cx="85682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84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C20DB-A675-7543-A345-F2DAF9B4F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Numpy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2357CA-CFF9-2242-8769-040DFA7BC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Numarray</a:t>
            </a:r>
            <a:r>
              <a:rPr lang="ko-KR" altLang="en-US" dirty="0"/>
              <a:t>와 </a:t>
            </a:r>
            <a:r>
              <a:rPr lang="en-US" altLang="ko-KR" dirty="0"/>
              <a:t>Numeric</a:t>
            </a:r>
            <a:r>
              <a:rPr lang="ko-KR" altLang="en-US" dirty="0"/>
              <a:t>이라는 오래된 패키지를 계승해서 나온 수학 및 과학 연산을 위한 </a:t>
            </a:r>
            <a:r>
              <a:rPr lang="ko-KR" altLang="en-US" dirty="0" err="1"/>
              <a:t>파이썬</a:t>
            </a:r>
            <a:r>
              <a:rPr lang="ko-KR" altLang="en-US" dirty="0"/>
              <a:t> 패키지</a:t>
            </a:r>
          </a:p>
          <a:p>
            <a:r>
              <a:rPr lang="en-US" altLang="ko-KR" dirty="0" err="1"/>
              <a:t>Py</a:t>
            </a:r>
            <a:r>
              <a:rPr lang="ko-KR" altLang="en-US" dirty="0"/>
              <a:t>는 </a:t>
            </a:r>
            <a:r>
              <a:rPr lang="ko-KR" altLang="en-US" dirty="0" err="1"/>
              <a:t>파이썬을</a:t>
            </a:r>
            <a:r>
              <a:rPr lang="ko-KR" altLang="en-US" dirty="0"/>
              <a:t> 나타내기 때문에 </a:t>
            </a:r>
            <a:r>
              <a:rPr lang="en-US" altLang="ko-KR" dirty="0"/>
              <a:t>"</a:t>
            </a:r>
            <a:r>
              <a:rPr lang="ko-KR" altLang="en-US" dirty="0" err="1"/>
              <a:t>넘파이</a:t>
            </a:r>
            <a:r>
              <a:rPr lang="en-US" altLang="ko-KR" dirty="0"/>
              <a:t>"</a:t>
            </a:r>
            <a:r>
              <a:rPr lang="ko-KR" altLang="en-US" dirty="0" err="1"/>
              <a:t>라고</a:t>
            </a:r>
            <a:r>
              <a:rPr lang="ko-KR" altLang="en-US" dirty="0"/>
              <a:t> 읽는다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Numpy</a:t>
            </a:r>
            <a:r>
              <a:rPr lang="ko-KR" altLang="en-US" dirty="0"/>
              <a:t>는 다음과 같은 특징을 갖는다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강력한 </a:t>
            </a:r>
            <a:r>
              <a:rPr lang="en-US" altLang="ko-KR" dirty="0"/>
              <a:t>N</a:t>
            </a:r>
            <a:r>
              <a:rPr lang="ko-KR" altLang="en-US" dirty="0"/>
              <a:t>차원 배열 객체</a:t>
            </a:r>
          </a:p>
          <a:p>
            <a:pPr lvl="1"/>
            <a:r>
              <a:rPr lang="ko-KR" altLang="en-US" dirty="0"/>
              <a:t>정교한 </a:t>
            </a:r>
            <a:r>
              <a:rPr lang="ko-KR" altLang="en-US" dirty="0" err="1"/>
              <a:t>브로드캐스팅</a:t>
            </a:r>
            <a:r>
              <a:rPr lang="en-US" altLang="ko-KR" dirty="0"/>
              <a:t>(Broadcasting) </a:t>
            </a:r>
            <a:r>
              <a:rPr lang="ko-KR" altLang="en-US" dirty="0"/>
              <a:t>기능</a:t>
            </a:r>
          </a:p>
          <a:p>
            <a:pPr lvl="1"/>
            <a:r>
              <a:rPr lang="en-US" altLang="ko-KR" dirty="0"/>
              <a:t>C/C++ </a:t>
            </a:r>
            <a:r>
              <a:rPr lang="ko-KR" altLang="en-US" dirty="0"/>
              <a:t>및 포트란 코드 통합 도구</a:t>
            </a:r>
          </a:p>
          <a:p>
            <a:pPr lvl="1"/>
            <a:r>
              <a:rPr lang="ko-KR" altLang="en-US" dirty="0"/>
              <a:t>유용한 선형대수</a:t>
            </a:r>
            <a:r>
              <a:rPr lang="en-US" altLang="ko-KR" dirty="0"/>
              <a:t>, </a:t>
            </a:r>
            <a:r>
              <a:rPr lang="ko-KR" altLang="en-US" dirty="0" err="1"/>
              <a:t>푸리에</a:t>
            </a:r>
            <a:r>
              <a:rPr lang="ko-KR" altLang="en-US" dirty="0"/>
              <a:t> 변환 및 </a:t>
            </a:r>
            <a:r>
              <a:rPr lang="ko-KR" altLang="en-US" dirty="0" err="1"/>
              <a:t>난수</a:t>
            </a:r>
            <a:r>
              <a:rPr lang="ko-KR" altLang="en-US" dirty="0"/>
              <a:t> 기능</a:t>
            </a:r>
          </a:p>
          <a:p>
            <a:pPr lvl="1"/>
            <a:r>
              <a:rPr lang="ko-KR" altLang="en-US" dirty="0"/>
              <a:t>범용적 데이터 처리에 사용 가능한 다차원 컨테이너</a:t>
            </a:r>
          </a:p>
          <a:p>
            <a:r>
              <a:rPr lang="en-US" altLang="ko-KR" dirty="0"/>
              <a:t>NumPy</a:t>
            </a:r>
            <a:r>
              <a:rPr lang="ko-KR" altLang="en-US" dirty="0" err="1"/>
              <a:t>를</a:t>
            </a:r>
            <a:r>
              <a:rPr lang="ko-KR" altLang="en-US" dirty="0"/>
              <a:t> 사용하기 위해 다음과 같이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모듈을 </a:t>
            </a:r>
            <a:r>
              <a:rPr lang="en-US" altLang="ko-KR" dirty="0"/>
              <a:t>"np"</a:t>
            </a:r>
            <a:r>
              <a:rPr lang="ko-KR" altLang="en-US" dirty="0"/>
              <a:t>로 </a:t>
            </a:r>
            <a:r>
              <a:rPr lang="ko-KR" altLang="en-US" dirty="0" err="1"/>
              <a:t>임포트하여</a:t>
            </a:r>
            <a:r>
              <a:rPr lang="ko-KR" altLang="en-US" dirty="0"/>
              <a:t> 사용한다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0E7DA4-25D8-5049-A523-03C0DDDB6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637955-AE31-814B-A3E9-B31BDE55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3" name="그림 개체 틀 12">
            <a:extLst>
              <a:ext uri="{FF2B5EF4-FFF2-40B4-BE49-F238E27FC236}">
                <a16:creationId xmlns:a16="http://schemas.microsoft.com/office/drawing/2014/main" id="{5286813E-BA43-4344-8F28-C3A43DF550F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7300" t="-7491" r="27920" b="-8878"/>
          <a:stretch/>
        </p:blipFill>
        <p:spPr>
          <a:xfrm>
            <a:off x="7740959" y="3510157"/>
            <a:ext cx="3563535" cy="2187144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0A3BD2-5298-8744-95C4-A227E1420FE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691563" y="5680075"/>
            <a:ext cx="3500437" cy="309563"/>
          </a:xfrm>
        </p:spPr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19F25DBC-3F23-0A44-8BA9-3A760324F1E0}"/>
              </a:ext>
            </a:extLst>
          </p:cNvPr>
          <p:cNvSpPr/>
          <p:nvPr/>
        </p:nvSpPr>
        <p:spPr>
          <a:xfrm>
            <a:off x="7813164" y="2757771"/>
            <a:ext cx="3624904" cy="410069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 algn="ctr"/>
            <a:r>
              <a:rPr kumimoji="1"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결과값을 쉽게 확인하기 위해</a:t>
            </a:r>
            <a:br>
              <a:rPr kumimoji="1"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kumimoji="1"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앞으로 다음 함수를 작성하여 사용한다</a:t>
            </a:r>
            <a:r>
              <a:rPr kumimoji="1"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kumimoji="1"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B617B0-5310-BF44-B45E-895671975852}"/>
              </a:ext>
            </a:extLst>
          </p:cNvPr>
          <p:cNvGrpSpPr/>
          <p:nvPr/>
        </p:nvGrpSpPr>
        <p:grpSpPr>
          <a:xfrm>
            <a:off x="7630493" y="2757054"/>
            <a:ext cx="515980" cy="397575"/>
            <a:chOff x="1389623" y="4828945"/>
            <a:chExt cx="1129104" cy="870000"/>
          </a:xfrm>
        </p:grpSpPr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E44D32EA-C227-B64D-AFA4-8A171DE57684}"/>
                </a:ext>
              </a:extLst>
            </p:cNvPr>
            <p:cNvSpPr/>
            <p:nvPr/>
          </p:nvSpPr>
          <p:spPr>
            <a:xfrm>
              <a:off x="1389623" y="4828945"/>
              <a:ext cx="1129104" cy="8700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1" name="그래픽 10" descr="전구">
              <a:extLst>
                <a:ext uri="{FF2B5EF4-FFF2-40B4-BE49-F238E27FC236}">
                  <a16:creationId xmlns:a16="http://schemas.microsoft.com/office/drawing/2014/main" id="{41C70E4D-564F-0449-BBFE-BC2630D5B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43245" y="4977259"/>
              <a:ext cx="621858" cy="621860"/>
            </a:xfrm>
            <a:prstGeom prst="rect">
              <a:avLst/>
            </a:prstGeom>
          </p:spPr>
        </p:pic>
      </p:grpSp>
      <p:pic>
        <p:nvPicPr>
          <p:cNvPr id="17" name="그림 16" descr="개체이(가) 표시된 사진&#10;&#10;자동 생성된 설명">
            <a:extLst>
              <a:ext uri="{FF2B5EF4-FFF2-40B4-BE49-F238E27FC236}">
                <a16:creationId xmlns:a16="http://schemas.microsoft.com/office/drawing/2014/main" id="{CBF73AAF-07A7-094F-976A-BEF559E4A27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10030" y="1029143"/>
            <a:ext cx="2094464" cy="83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15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DB72A2-FB60-474E-88EA-88C442FC3F21}"/>
              </a:ext>
            </a:extLst>
          </p:cNvPr>
          <p:cNvSpPr/>
          <p:nvPr/>
        </p:nvSpPr>
        <p:spPr>
          <a:xfrm>
            <a:off x="0" y="2416009"/>
            <a:ext cx="12192000" cy="3590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F7719F-89B4-494F-9A8C-D0114D6F6F22}"/>
              </a:ext>
            </a:extLst>
          </p:cNvPr>
          <p:cNvSpPr txBox="1"/>
          <p:nvPr/>
        </p:nvSpPr>
        <p:spPr>
          <a:xfrm>
            <a:off x="397042" y="209246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실습 </a:t>
            </a:r>
            <a:r>
              <a:rPr kumimoji="1" lang="en-US" altLang="ko-KR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01</a:t>
            </a:r>
            <a:endParaRPr kumimoji="1" lang="ko-KR" altLang="en-US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29B1AEC-CA7E-BF49-9FA0-9E13F188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 err="1"/>
              <a:t>파이썬</a:t>
            </a:r>
            <a:r>
              <a:rPr kumimoji="1" lang="ko-KR" altLang="en-US" sz="2400" dirty="0"/>
              <a:t> 배열로 </a:t>
            </a:r>
            <a:r>
              <a:rPr kumimoji="1" lang="en-US" altLang="ko-KR" sz="2400" dirty="0" err="1"/>
              <a:t>Numpy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배열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FE70B8-FD24-224A-91BC-3B779ED51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623" y="1029144"/>
            <a:ext cx="5436948" cy="1558782"/>
          </a:xfrm>
        </p:spPr>
        <p:txBody>
          <a:bodyPr>
            <a:normAutofit/>
          </a:bodyPr>
          <a:lstStyle/>
          <a:p>
            <a:r>
              <a:rPr lang="ko-KR" altLang="en-US" sz="1200" dirty="0" err="1"/>
              <a:t>파이썬</a:t>
            </a:r>
            <a:r>
              <a:rPr lang="ko-KR" altLang="en-US" sz="1200" dirty="0"/>
              <a:t> 배열을 인자로 </a:t>
            </a:r>
            <a:r>
              <a:rPr lang="en-US" altLang="ko-KR" sz="1200" dirty="0"/>
              <a:t>NumPy </a:t>
            </a:r>
            <a:r>
              <a:rPr lang="ko-KR" altLang="en-US" sz="1200" dirty="0"/>
              <a:t>배열을 생성할 수 있다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파라미터로</a:t>
            </a:r>
            <a:r>
              <a:rPr lang="ko-KR" altLang="en-US" sz="1200" dirty="0"/>
              <a:t> </a:t>
            </a:r>
            <a:r>
              <a:rPr lang="en-US" altLang="ko-KR" sz="1200" dirty="0"/>
              <a:t>list </a:t>
            </a:r>
            <a:r>
              <a:rPr lang="ko-KR" altLang="en-US" sz="1200" dirty="0"/>
              <a:t>객체와 </a:t>
            </a:r>
            <a:r>
              <a:rPr lang="ko-KR" altLang="en-US" sz="1200" dirty="0" err="1"/>
              <a:t>데이터타입</a:t>
            </a:r>
            <a:r>
              <a:rPr lang="en-US" altLang="ko-KR" sz="1200" dirty="0"/>
              <a:t>(</a:t>
            </a:r>
            <a:r>
              <a:rPr lang="en-US" altLang="ko-KR" sz="1200" dirty="0" err="1"/>
              <a:t>dtype</a:t>
            </a:r>
            <a:r>
              <a:rPr lang="en-US" altLang="ko-KR" sz="1200" dirty="0"/>
              <a:t>)</a:t>
            </a:r>
            <a:r>
              <a:rPr lang="ko-KR" altLang="en-US" sz="1200" dirty="0"/>
              <a:t>을 입력하여 </a:t>
            </a:r>
            <a:r>
              <a:rPr lang="en-US" altLang="ko-KR" sz="1200" dirty="0"/>
              <a:t>NumPy </a:t>
            </a:r>
            <a:r>
              <a:rPr lang="ko-KR" altLang="en-US" sz="1200" dirty="0"/>
              <a:t>배열을 생성한다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dtype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생략할 경우</a:t>
            </a:r>
            <a:r>
              <a:rPr lang="en-US" altLang="ko-KR" sz="1200" dirty="0"/>
              <a:t>, </a:t>
            </a:r>
            <a:r>
              <a:rPr lang="ko-KR" altLang="en-US" sz="1200" dirty="0"/>
              <a:t>입력된 </a:t>
            </a:r>
            <a:r>
              <a:rPr lang="en-US" altLang="ko-KR" sz="1200" dirty="0"/>
              <a:t>list </a:t>
            </a:r>
            <a:r>
              <a:rPr lang="ko-KR" altLang="en-US" sz="1200" dirty="0"/>
              <a:t>객체의 요소 타입이 설정된다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6021D6-883D-8849-A606-E000010011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59829" y="5137724"/>
            <a:ext cx="3500715" cy="309201"/>
          </a:xfrm>
        </p:spPr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84A879-E466-A143-AC57-1B8528996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F767C3-C141-4249-8B8E-8BA28B82B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Python </a:t>
            </a:r>
            <a:r>
              <a:rPr lang="ko-KR" altLang="en-US" dirty="0"/>
              <a:t>데이터 시각화</a:t>
            </a:r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8413B4-5F15-F04A-A230-429A704A2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067" y="2662721"/>
            <a:ext cx="3291696" cy="21509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B9644E-2389-2143-8435-4D54A4564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4" y="3895110"/>
            <a:ext cx="3027871" cy="15285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7D121C9-F4DB-AF4E-AA05-B9CC06B2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816" y="2686344"/>
            <a:ext cx="3707347" cy="20169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7EAE05-459A-EE4A-B35D-F9C4B7A28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552" y="3786876"/>
            <a:ext cx="3591375" cy="1831317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DCAF541-C174-2243-B744-4C2EFAD5898A}"/>
              </a:ext>
            </a:extLst>
          </p:cNvPr>
          <p:cNvSpPr/>
          <p:nvPr/>
        </p:nvSpPr>
        <p:spPr>
          <a:xfrm>
            <a:off x="447394" y="2587926"/>
            <a:ext cx="2272773" cy="40817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1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차원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 List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로 배열 생성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AB1D43D-B25C-F343-B230-1C4BC5939ECA}"/>
              </a:ext>
            </a:extLst>
          </p:cNvPr>
          <p:cNvSpPr/>
          <p:nvPr/>
        </p:nvSpPr>
        <p:spPr>
          <a:xfrm>
            <a:off x="3250043" y="2587926"/>
            <a:ext cx="2725040" cy="40817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2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차원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 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배열 생성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,</a:t>
            </a:r>
            <a:b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</a:b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원소 </a:t>
            </a:r>
            <a:r>
              <a:rPr kumimoji="1"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데이터타입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 지정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3C16424E-6F08-0E4D-AA2E-C1F8BCB79B39}"/>
              </a:ext>
            </a:extLst>
          </p:cNvPr>
          <p:cNvSpPr/>
          <p:nvPr/>
        </p:nvSpPr>
        <p:spPr>
          <a:xfrm>
            <a:off x="6474031" y="2593405"/>
            <a:ext cx="5387290" cy="40817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3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차원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 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배열 생성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,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 원소 </a:t>
            </a:r>
            <a:r>
              <a:rPr kumimoji="1"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데이터타입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 지정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AA941B2-01EE-7D4F-9AB6-26C84AD71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9350" y="2683797"/>
            <a:ext cx="6393948" cy="201699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884DB43-CB62-0C4E-B696-EC89FDF4F8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5083" y="3743662"/>
            <a:ext cx="6343281" cy="245646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550C700-2747-B947-A8A9-A0A72ABCA330}"/>
              </a:ext>
            </a:extLst>
          </p:cNvPr>
          <p:cNvSpPr txBox="1"/>
          <p:nvPr/>
        </p:nvSpPr>
        <p:spPr>
          <a:xfrm>
            <a:off x="1389622" y="2181006"/>
            <a:ext cx="26415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해당 코드를 실행 후 결과값을 </a:t>
            </a:r>
            <a:r>
              <a:rPr kumimoji="1" lang="ko-KR" altLang="en-US" sz="1050" dirty="0" err="1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확인하시오</a:t>
            </a:r>
            <a:endParaRPr kumimoji="1" lang="ko-KR" altLang="en-US" sz="1050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780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A95CB77B-8FB4-644D-91F7-B38BDFC1F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325" y="0"/>
            <a:ext cx="5029200" cy="11303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F48245A-2522-3B4E-878D-E529F77D8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325" y="924817"/>
            <a:ext cx="5029200" cy="11303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3F86A-6861-414D-8B4D-12C4CD4949E4}"/>
              </a:ext>
            </a:extLst>
          </p:cNvPr>
          <p:cNvSpPr/>
          <p:nvPr/>
        </p:nvSpPr>
        <p:spPr>
          <a:xfrm>
            <a:off x="0" y="4417949"/>
            <a:ext cx="12192000" cy="1262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C224C1-EDDC-C547-B355-F9113628B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배열 생성 및 초기화</a:t>
            </a:r>
            <a:r>
              <a:rPr kumimoji="1" lang="en-US" altLang="ko-KR" dirty="0"/>
              <a:t> (1)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B65A68-03DD-E443-A0BE-6B630476C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623" y="1029143"/>
            <a:ext cx="5436948" cy="1731310"/>
          </a:xfrm>
        </p:spPr>
        <p:txBody>
          <a:bodyPr>
            <a:normAutofit/>
          </a:bodyPr>
          <a:lstStyle/>
          <a:p>
            <a:r>
              <a:rPr lang="en-US" altLang="ko-KR" dirty="0"/>
              <a:t>NumPy</a:t>
            </a:r>
            <a:r>
              <a:rPr lang="ko-KR" altLang="en-US" dirty="0"/>
              <a:t>는 원하는 </a:t>
            </a:r>
            <a:r>
              <a:rPr lang="en-US" altLang="ko-KR" dirty="0"/>
              <a:t>shape</a:t>
            </a:r>
            <a:r>
              <a:rPr lang="ko-KR" altLang="en-US" dirty="0"/>
              <a:t>로 배열을 설정하고</a:t>
            </a:r>
            <a:r>
              <a:rPr lang="en-US" altLang="ko-KR" dirty="0"/>
              <a:t>, </a:t>
            </a:r>
            <a:r>
              <a:rPr lang="ko-KR" altLang="en-US" dirty="0"/>
              <a:t>각 요소를 특정 값으로 초기화하는 </a:t>
            </a:r>
            <a:r>
              <a:rPr lang="en-US" altLang="ko-KR" dirty="0"/>
              <a:t>zeros, ones, full, eye </a:t>
            </a:r>
            <a:r>
              <a:rPr lang="ko-KR" altLang="en-US" dirty="0"/>
              <a:t>함수를 제공한다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ko-KR" altLang="en-US" dirty="0" err="1"/>
              <a:t>파라미터로</a:t>
            </a:r>
            <a:r>
              <a:rPr lang="ko-KR" altLang="en-US" dirty="0"/>
              <a:t> 입력한 배열과 같은 </a:t>
            </a:r>
            <a:r>
              <a:rPr lang="en-US" altLang="ko-KR" dirty="0"/>
              <a:t>shape</a:t>
            </a:r>
            <a:r>
              <a:rPr lang="ko-KR" altLang="en-US" dirty="0"/>
              <a:t>의 배열을 만드는 </a:t>
            </a:r>
            <a:r>
              <a:rPr lang="en-US" altLang="ko-KR" dirty="0" err="1"/>
              <a:t>zeros_like</a:t>
            </a:r>
            <a:r>
              <a:rPr lang="en-US" altLang="ko-KR" dirty="0"/>
              <a:t>, </a:t>
            </a:r>
            <a:r>
              <a:rPr lang="en-US" altLang="ko-KR" dirty="0" err="1"/>
              <a:t>ones_like</a:t>
            </a:r>
            <a:r>
              <a:rPr lang="en-US" altLang="ko-KR" dirty="0"/>
              <a:t>, </a:t>
            </a:r>
            <a:r>
              <a:rPr lang="en-US" altLang="ko-KR" dirty="0" err="1"/>
              <a:t>full_like</a:t>
            </a:r>
            <a:r>
              <a:rPr lang="en-US" altLang="ko-KR" dirty="0"/>
              <a:t> </a:t>
            </a:r>
            <a:r>
              <a:rPr lang="ko-KR" altLang="en-US" dirty="0"/>
              <a:t>함수도 제공한다</a:t>
            </a:r>
            <a:r>
              <a:rPr lang="en-US" altLang="ko-KR" dirty="0"/>
              <a:t>. </a:t>
            </a:r>
            <a:r>
              <a:rPr lang="ko-KR" altLang="en-US" dirty="0"/>
              <a:t>이 함수를 이용하여 배열을 생성하고 초기화할 수 있다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C2919A-6A84-1A4C-ACB1-F55B55D9A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2019. 5. 22.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28FCF5-C35C-3C4D-947E-638DC261A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52A5B2-BA8F-094A-9217-DF90544F4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Python </a:t>
            </a:r>
            <a:r>
              <a:rPr lang="ko-KR" altLang="en-US" dirty="0"/>
              <a:t>데이터 시각화</a:t>
            </a:r>
            <a:endParaRPr 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F9974C3-52E6-5944-B287-8E6AF389F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513" y="4291693"/>
            <a:ext cx="2514600" cy="14859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D8BCAD5-9F4A-B246-BC68-4FCBE1972810}"/>
              </a:ext>
            </a:extLst>
          </p:cNvPr>
          <p:cNvSpPr txBox="1"/>
          <p:nvPr/>
        </p:nvSpPr>
        <p:spPr>
          <a:xfrm>
            <a:off x="397043" y="409717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실습 </a:t>
            </a:r>
            <a:r>
              <a:rPr kumimoji="1" lang="en-US" altLang="ko-KR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02</a:t>
            </a:r>
            <a:endParaRPr kumimoji="1" lang="ko-KR" altLang="en-US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CC04204-F64B-D449-B21A-61AC21018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373" y="4284084"/>
            <a:ext cx="3492500" cy="14859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88292B6-D312-E144-BBEC-47B5011E79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790" y="4284084"/>
            <a:ext cx="2641600" cy="14859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1227F50-8862-F441-834C-B892F4DC8BD2}"/>
              </a:ext>
            </a:extLst>
          </p:cNvPr>
          <p:cNvSpPr txBox="1"/>
          <p:nvPr/>
        </p:nvSpPr>
        <p:spPr>
          <a:xfrm>
            <a:off x="1445463" y="4192321"/>
            <a:ext cx="26415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해당 코드를 실행 후 결과값을 </a:t>
            </a:r>
            <a:r>
              <a:rPr kumimoji="1" lang="ko-KR" altLang="en-US" sz="1050" dirty="0" err="1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확인하시오</a:t>
            </a:r>
            <a:endParaRPr kumimoji="1" lang="ko-KR" altLang="en-US" sz="1050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598EF40-F3A9-4F4A-8FA1-C0D7552607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9136" y="4281839"/>
            <a:ext cx="2514600" cy="14859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E080E94-F206-A74A-8FFD-597884B60C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3925" y="4281839"/>
            <a:ext cx="1790700" cy="14859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7E21AA6-D11F-DA45-8E21-547D46A51D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9325" y="2907287"/>
            <a:ext cx="5029200" cy="11303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23D54B0-A12C-4E47-A30A-939C09D9DC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9325" y="1827379"/>
            <a:ext cx="5029200" cy="1130300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85D58A4A-3608-F64E-8B03-E1FEAE3ED08B}"/>
              </a:ext>
            </a:extLst>
          </p:cNvPr>
          <p:cNvSpPr/>
          <p:nvPr/>
        </p:nvSpPr>
        <p:spPr>
          <a:xfrm>
            <a:off x="7602936" y="838225"/>
            <a:ext cx="389401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지정된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shape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의 배열을 생성하고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모든 요소를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0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으로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초기화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EE0C455-9A90-E842-9B40-8FB5F7572B87}"/>
              </a:ext>
            </a:extLst>
          </p:cNvPr>
          <p:cNvSpPr/>
          <p:nvPr/>
        </p:nvSpPr>
        <p:spPr>
          <a:xfrm>
            <a:off x="7602936" y="1789857"/>
            <a:ext cx="376577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지정된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shape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의 배열을 생성하고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모든 요소를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1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로 초기화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E0D92C-B69D-9045-8B94-C883EA9E964B}"/>
              </a:ext>
            </a:extLst>
          </p:cNvPr>
          <p:cNvSpPr/>
          <p:nvPr/>
        </p:nvSpPr>
        <p:spPr>
          <a:xfrm>
            <a:off x="7602936" y="2706625"/>
            <a:ext cx="35028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지정된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shape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의 배열을 생성하고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모든 요소를 지정한</a:t>
            </a:r>
            <a:b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</a:b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  "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fill_value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"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로 초기화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2A1B997F-6DA2-0E4A-9EF1-0C57AF7108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5326" y="2431558"/>
            <a:ext cx="5029200" cy="113030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56CC1EB3-DAEB-3F44-BCB4-00E2A5445617}"/>
              </a:ext>
            </a:extLst>
          </p:cNvPr>
          <p:cNvSpPr/>
          <p:nvPr/>
        </p:nvSpPr>
        <p:spPr>
          <a:xfrm>
            <a:off x="7602936" y="3724333"/>
            <a:ext cx="315182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(N, N) shape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의 단위 행렬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(Unit Matrix)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을 생성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DF442B4-ACF5-364D-97D4-2D33CE510432}"/>
              </a:ext>
            </a:extLst>
          </p:cNvPr>
          <p:cNvSpPr/>
          <p:nvPr/>
        </p:nvSpPr>
        <p:spPr>
          <a:xfrm>
            <a:off x="1626887" y="3245389"/>
            <a:ext cx="365677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지정된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shape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의 배열 생성</a:t>
            </a:r>
          </a:p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요소의 초기화 과정에 없고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기존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메모리값을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그대로 사용</a:t>
            </a:r>
          </a:p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배열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생성비용이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가장 저렴하고 빠름</a:t>
            </a:r>
          </a:p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배열 사용 시 주의가 필요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(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초기화를 고려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77743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3F86A-6861-414D-8B4D-12C4CD4949E4}"/>
              </a:ext>
            </a:extLst>
          </p:cNvPr>
          <p:cNvSpPr/>
          <p:nvPr/>
        </p:nvSpPr>
        <p:spPr>
          <a:xfrm>
            <a:off x="0" y="3562698"/>
            <a:ext cx="12192000" cy="2463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C224C1-EDDC-C547-B355-F9113628B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배열 생성 및 초기화</a:t>
            </a:r>
            <a:r>
              <a:rPr kumimoji="1" lang="en-US" altLang="ko-KR" dirty="0"/>
              <a:t> (2)</a:t>
            </a:r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C2919A-6A84-1A4C-ACB1-F55B55D9A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2019. 5. 22.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28FCF5-C35C-3C4D-947E-638DC261A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52A5B2-BA8F-094A-9217-DF90544F4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Python </a:t>
            </a:r>
            <a:r>
              <a:rPr lang="ko-KR" altLang="en-US" dirty="0"/>
              <a:t>데이터 시각화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8BCAD5-9F4A-B246-BC68-4FCBE1972810}"/>
              </a:ext>
            </a:extLst>
          </p:cNvPr>
          <p:cNvSpPr txBox="1"/>
          <p:nvPr/>
        </p:nvSpPr>
        <p:spPr>
          <a:xfrm>
            <a:off x="397043" y="319336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실습 </a:t>
            </a:r>
            <a:r>
              <a:rPr kumimoji="1" lang="en-US" altLang="ko-KR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03</a:t>
            </a:r>
            <a:endParaRPr kumimoji="1" lang="ko-KR" altLang="en-US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227F50-8862-F441-834C-B892F4DC8BD2}"/>
              </a:ext>
            </a:extLst>
          </p:cNvPr>
          <p:cNvSpPr txBox="1"/>
          <p:nvPr/>
        </p:nvSpPr>
        <p:spPr>
          <a:xfrm>
            <a:off x="1445463" y="3288514"/>
            <a:ext cx="26415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해당 코드를 실행 후 결과값을 </a:t>
            </a:r>
            <a:r>
              <a:rPr kumimoji="1" lang="ko-KR" altLang="en-US" sz="1050" dirty="0" err="1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확인하시오</a:t>
            </a:r>
            <a:endParaRPr kumimoji="1" lang="ko-KR" altLang="en-US" sz="1050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2A1B997F-6DA2-0E4A-9EF1-0C57AF710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326" y="2360336"/>
            <a:ext cx="5029200" cy="1130300"/>
          </a:xfrm>
          <a:prstGeom prst="rect">
            <a:avLst/>
          </a:prstGeom>
        </p:spPr>
      </p:pic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3ACA34FE-0FB1-1C4E-992C-159D709CE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705" y="1263739"/>
            <a:ext cx="5436948" cy="1558782"/>
          </a:xfrm>
        </p:spPr>
        <p:txBody>
          <a:bodyPr>
            <a:normAutofit fontScale="92500"/>
          </a:bodyPr>
          <a:lstStyle/>
          <a:p>
            <a:r>
              <a:rPr lang="en-US" altLang="ko-KR" dirty="0" err="1"/>
              <a:t>numpy</a:t>
            </a:r>
            <a:r>
              <a:rPr lang="ko-KR" altLang="en-US" dirty="0"/>
              <a:t>는 지정된 배열과 </a:t>
            </a:r>
            <a:r>
              <a:rPr lang="en-US" altLang="ko-KR" dirty="0"/>
              <a:t>shape</a:t>
            </a:r>
            <a:r>
              <a:rPr lang="ko-KR" altLang="en-US" dirty="0"/>
              <a:t>이 같은 행렬을 만드는 </a:t>
            </a:r>
            <a:r>
              <a:rPr lang="en-US" altLang="ko-KR" dirty="0"/>
              <a:t>like </a:t>
            </a:r>
            <a:r>
              <a:rPr lang="ko-KR" altLang="en-US" dirty="0"/>
              <a:t>함수를 제공한다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np.zeros_like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np.ones_like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np.full_like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np.empty_like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AE9E51C5-3CF6-DB48-8732-ED2774D4D7EB}"/>
              </a:ext>
            </a:extLst>
          </p:cNvPr>
          <p:cNvSpPr txBox="1">
            <a:spLocks/>
          </p:cNvSpPr>
          <p:nvPr/>
        </p:nvSpPr>
        <p:spPr>
          <a:xfrm>
            <a:off x="1445463" y="1263739"/>
            <a:ext cx="4573834" cy="13203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reanDREAM3R" panose="02020600000000000000" pitchFamily="18" charset="-127"/>
                <a:ea typeface="KoreanDREAM3R" panose="02020600000000000000" pitchFamily="18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100" kern="1200" cap="none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reanDREAM3R" panose="02020600000000000000" pitchFamily="18" charset="-127"/>
                <a:ea typeface="KoreanDREAM3R" panose="02020600000000000000" pitchFamily="18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reanDREAM3R" panose="02020600000000000000" pitchFamily="18" charset="-127"/>
                <a:ea typeface="KoreanDREAM3R" panose="02020600000000000000" pitchFamily="18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000" kern="1200" cap="none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reanDREAM3R" panose="02020600000000000000" pitchFamily="18" charset="-127"/>
                <a:ea typeface="KoreanDREAM3R" panose="02020600000000000000" pitchFamily="18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reanDREAM3R" panose="02020600000000000000" pitchFamily="18" charset="-127"/>
                <a:ea typeface="KoreanDREAM3R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empty()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지정된 </a:t>
            </a:r>
            <a:r>
              <a:rPr lang="en-US" altLang="ko-KR" dirty="0"/>
              <a:t>shape</a:t>
            </a:r>
            <a:r>
              <a:rPr lang="ko-KR" altLang="en-US" dirty="0"/>
              <a:t>의 배열 생성</a:t>
            </a:r>
          </a:p>
          <a:p>
            <a:pPr lvl="1"/>
            <a:r>
              <a:rPr lang="ko-KR" altLang="en-US" dirty="0"/>
              <a:t>요소의 초기화 과정에 없고</a:t>
            </a:r>
            <a:r>
              <a:rPr lang="en-US" altLang="ko-KR" dirty="0"/>
              <a:t>, </a:t>
            </a:r>
            <a:r>
              <a:rPr lang="ko-KR" altLang="en-US" dirty="0"/>
              <a:t>기존 </a:t>
            </a:r>
            <a:r>
              <a:rPr lang="ko-KR" altLang="en-US" dirty="0" err="1"/>
              <a:t>메모리값을</a:t>
            </a:r>
            <a:r>
              <a:rPr lang="ko-KR" altLang="en-US" dirty="0"/>
              <a:t> 그대로 사용</a:t>
            </a:r>
          </a:p>
          <a:p>
            <a:pPr lvl="1"/>
            <a:r>
              <a:rPr lang="ko-KR" altLang="en-US" dirty="0"/>
              <a:t>배열 </a:t>
            </a:r>
            <a:r>
              <a:rPr lang="ko-KR" altLang="en-US" dirty="0" err="1"/>
              <a:t>생성비용이</a:t>
            </a:r>
            <a:r>
              <a:rPr lang="ko-KR" altLang="en-US" dirty="0"/>
              <a:t> 가장 저렴하고 빠름</a:t>
            </a:r>
          </a:p>
          <a:p>
            <a:pPr lvl="1"/>
            <a:r>
              <a:rPr lang="ko-KR" altLang="en-US" dirty="0"/>
              <a:t>배열 사용 시 주의가 필요</a:t>
            </a:r>
            <a:r>
              <a:rPr lang="en-US" altLang="ko-KR" dirty="0"/>
              <a:t>(</a:t>
            </a:r>
            <a:r>
              <a:rPr lang="ko-KR" altLang="en-US" dirty="0"/>
              <a:t>초기화를 고려</a:t>
            </a:r>
            <a:r>
              <a:rPr lang="en-US" altLang="ko-KR" dirty="0"/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219B340-A9AE-0945-B8EE-34B897EC7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26" y="3347116"/>
            <a:ext cx="5029200" cy="14605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37226F-64BB-D444-B7E4-2021E5641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240" y="3365262"/>
            <a:ext cx="5029200" cy="17399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262EA2-5033-E148-96EE-22FC07FB3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326" y="4057408"/>
            <a:ext cx="5029200" cy="19685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1696749-FAE2-E448-B0E0-DD5580786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9240" y="4357075"/>
            <a:ext cx="50292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35845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갤러리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1751</Words>
  <Application>Microsoft Macintosh PowerPoint</Application>
  <PresentationFormat>와이드스크린</PresentationFormat>
  <Paragraphs>264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맑은 고딕</vt:lpstr>
      <vt:lpstr>KoreanDREAM1R</vt:lpstr>
      <vt:lpstr>KoreanDREAM2R</vt:lpstr>
      <vt:lpstr>KoreanDREAM3R</vt:lpstr>
      <vt:lpstr>KoreanDREAM5R</vt:lpstr>
      <vt:lpstr>Arial</vt:lpstr>
      <vt:lpstr>Consolas</vt:lpstr>
      <vt:lpstr>Palatino Linotype</vt:lpstr>
      <vt:lpstr>갤러리</vt:lpstr>
      <vt:lpstr>Numpy를 이용한 데이터 시각화</vt:lpstr>
      <vt:lpstr>환경 설정</vt:lpstr>
      <vt:lpstr>모듈에 대한 이해</vt:lpstr>
      <vt:lpstr>“Hello World!” 출력하기</vt:lpstr>
      <vt:lpstr>패키지 (Package)</vt:lpstr>
      <vt:lpstr>Numpy</vt:lpstr>
      <vt:lpstr>파이썬 배열로 Numpy 배열 생성</vt:lpstr>
      <vt:lpstr>배열 생성 및 초기화 (1)</vt:lpstr>
      <vt:lpstr>배열 생성 및 초기화 (2)</vt:lpstr>
      <vt:lpstr>데이터 생성 함수</vt:lpstr>
      <vt:lpstr>난수 기반 배열 생성</vt:lpstr>
      <vt:lpstr>Numpy 입출력</vt:lpstr>
      <vt:lpstr>배열 상태 검사 Inspecting</vt:lpstr>
      <vt:lpstr>데이터 타입</vt:lpstr>
      <vt:lpstr>도움말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Numpy를 이용한 데이터 시각화</dc:title>
  <dc:creator>김지형</dc:creator>
  <cp:lastModifiedBy>김지형</cp:lastModifiedBy>
  <cp:revision>13</cp:revision>
  <cp:lastPrinted>2019-06-05T02:10:11Z</cp:lastPrinted>
  <dcterms:created xsi:type="dcterms:W3CDTF">2019-05-22T16:02:55Z</dcterms:created>
  <dcterms:modified xsi:type="dcterms:W3CDTF">2019-06-05T02:13:56Z</dcterms:modified>
</cp:coreProperties>
</file>